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77" r:id="rId4"/>
    <p:sldId id="259" r:id="rId5"/>
    <p:sldId id="260" r:id="rId6"/>
    <p:sldId id="262" r:id="rId7"/>
    <p:sldId id="269" r:id="rId8"/>
    <p:sldId id="271" r:id="rId9"/>
    <p:sldId id="273" r:id="rId10"/>
    <p:sldId id="276" r:id="rId11"/>
    <p:sldId id="27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1" autoAdjust="0"/>
    <p:restoredTop sz="94660"/>
  </p:normalViewPr>
  <p:slideViewPr>
    <p:cSldViewPr>
      <p:cViewPr varScale="1">
        <p:scale>
          <a:sx n="94" d="100"/>
          <a:sy n="94" d="100"/>
        </p:scale>
        <p:origin x="90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iulit, Joseph CIV DHA (USA)" userId="28312b55-229b-4e24-a279-1ce026c71de5" providerId="ADAL" clId="{6C2631E9-C4CB-4B64-84A2-BB59208DE10B}"/>
    <pc:docChg chg="modSld">
      <pc:chgData name="Maniulit, Joseph CIV DHA (USA)" userId="28312b55-229b-4e24-a279-1ce026c71de5" providerId="ADAL" clId="{6C2631E9-C4CB-4B64-84A2-BB59208DE10B}" dt="2024-06-17T15:03:29.819" v="88" actId="20577"/>
      <pc:docMkLst>
        <pc:docMk/>
      </pc:docMkLst>
      <pc:sldChg chg="modSp mod">
        <pc:chgData name="Maniulit, Joseph CIV DHA (USA)" userId="28312b55-229b-4e24-a279-1ce026c71de5" providerId="ADAL" clId="{6C2631E9-C4CB-4B64-84A2-BB59208DE10B}" dt="2024-06-03T15:54:47.340" v="76" actId="20577"/>
        <pc:sldMkLst>
          <pc:docMk/>
          <pc:sldMk cId="2541683531" sldId="256"/>
        </pc:sldMkLst>
        <pc:spChg chg="mod">
          <ac:chgData name="Maniulit, Joseph CIV DHA (USA)" userId="28312b55-229b-4e24-a279-1ce026c71de5" providerId="ADAL" clId="{6C2631E9-C4CB-4B64-84A2-BB59208DE10B}" dt="2024-06-03T15:54:47.340" v="76" actId="20577"/>
          <ac:spMkLst>
            <pc:docMk/>
            <pc:sldMk cId="2541683531" sldId="256"/>
            <ac:spMk id="10" creationId="{00000000-0000-0000-0000-000000000000}"/>
          </ac:spMkLst>
        </pc:spChg>
      </pc:sldChg>
      <pc:sldChg chg="modSp mod">
        <pc:chgData name="Maniulit, Joseph CIV DHA (USA)" userId="28312b55-229b-4e24-a279-1ce026c71de5" providerId="ADAL" clId="{6C2631E9-C4CB-4B64-84A2-BB59208DE10B}" dt="2024-06-03T15:11:11.251" v="59" actId="20577"/>
        <pc:sldMkLst>
          <pc:docMk/>
          <pc:sldMk cId="2198268496" sldId="257"/>
        </pc:sldMkLst>
        <pc:spChg chg="mod">
          <ac:chgData name="Maniulit, Joseph CIV DHA (USA)" userId="28312b55-229b-4e24-a279-1ce026c71de5" providerId="ADAL" clId="{6C2631E9-C4CB-4B64-84A2-BB59208DE10B}" dt="2024-06-03T15:11:11.251" v="59" actId="20577"/>
          <ac:spMkLst>
            <pc:docMk/>
            <pc:sldMk cId="2198268496" sldId="257"/>
            <ac:spMk id="10" creationId="{00000000-0000-0000-0000-000000000000}"/>
          </ac:spMkLst>
        </pc:spChg>
      </pc:sldChg>
      <pc:sldChg chg="modSp mod">
        <pc:chgData name="Maniulit, Joseph CIV DHA (USA)" userId="28312b55-229b-4e24-a279-1ce026c71de5" providerId="ADAL" clId="{6C2631E9-C4CB-4B64-84A2-BB59208DE10B}" dt="2024-06-17T15:03:29.819" v="88" actId="20577"/>
        <pc:sldMkLst>
          <pc:docMk/>
          <pc:sldMk cId="1043709297" sldId="277"/>
        </pc:sldMkLst>
        <pc:spChg chg="mod">
          <ac:chgData name="Maniulit, Joseph CIV DHA (USA)" userId="28312b55-229b-4e24-a279-1ce026c71de5" providerId="ADAL" clId="{6C2631E9-C4CB-4B64-84A2-BB59208DE10B}" dt="2024-06-17T15:03:29.819" v="88" actId="20577"/>
          <ac:spMkLst>
            <pc:docMk/>
            <pc:sldMk cId="1043709297" sldId="277"/>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7B94DA-58BF-4614-AB7E-A220FBCB6D38}" type="datetimeFigureOut">
              <a:rPr lang="en-US" smtClean="0"/>
              <a:t>6/17/2024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0D017-C391-43B0-A5B7-D25D852B7021}" type="slidenum">
              <a:rPr lang="en-US" smtClean="0"/>
              <a:t>‹#›</a:t>
            </a:fld>
            <a:endParaRPr lang="en-US" dirty="0"/>
          </a:p>
        </p:txBody>
      </p:sp>
    </p:spTree>
    <p:extLst>
      <p:ext uri="{BB962C8B-B14F-4D97-AF65-F5344CB8AC3E}">
        <p14:creationId xmlns:p14="http://schemas.microsoft.com/office/powerpoint/2010/main" val="2240064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0D017-C391-43B0-A5B7-D25D852B7021}" type="slidenum">
              <a:rPr lang="en-US" smtClean="0"/>
              <a:t>1</a:t>
            </a:fld>
            <a:endParaRPr lang="en-US" dirty="0"/>
          </a:p>
        </p:txBody>
      </p:sp>
    </p:spTree>
    <p:extLst>
      <p:ext uri="{BB962C8B-B14F-4D97-AF65-F5344CB8AC3E}">
        <p14:creationId xmlns:p14="http://schemas.microsoft.com/office/powerpoint/2010/main" val="1011616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0D017-C391-43B0-A5B7-D25D852B7021}" type="slidenum">
              <a:rPr lang="en-US" smtClean="0"/>
              <a:t>2</a:t>
            </a:fld>
            <a:endParaRPr lang="en-US" dirty="0"/>
          </a:p>
        </p:txBody>
      </p:sp>
    </p:spTree>
    <p:extLst>
      <p:ext uri="{BB962C8B-B14F-4D97-AF65-F5344CB8AC3E}">
        <p14:creationId xmlns:p14="http://schemas.microsoft.com/office/powerpoint/2010/main" val="1011616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0D017-C391-43B0-A5B7-D25D852B7021}" type="slidenum">
              <a:rPr lang="en-US" smtClean="0"/>
              <a:t>4</a:t>
            </a:fld>
            <a:endParaRPr lang="en-US" dirty="0"/>
          </a:p>
        </p:txBody>
      </p:sp>
    </p:spTree>
    <p:extLst>
      <p:ext uri="{BB962C8B-B14F-4D97-AF65-F5344CB8AC3E}">
        <p14:creationId xmlns:p14="http://schemas.microsoft.com/office/powerpoint/2010/main" val="1264529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0D017-C391-43B0-A5B7-D25D852B7021}" type="slidenum">
              <a:rPr lang="en-US" smtClean="0"/>
              <a:t>5</a:t>
            </a:fld>
            <a:endParaRPr lang="en-US" dirty="0"/>
          </a:p>
        </p:txBody>
      </p:sp>
    </p:spTree>
    <p:extLst>
      <p:ext uri="{BB962C8B-B14F-4D97-AF65-F5344CB8AC3E}">
        <p14:creationId xmlns:p14="http://schemas.microsoft.com/office/powerpoint/2010/main" val="3870811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0D017-C391-43B0-A5B7-D25D852B7021}" type="slidenum">
              <a:rPr lang="en-US" smtClean="0"/>
              <a:t>6</a:t>
            </a:fld>
            <a:endParaRPr lang="en-US" dirty="0"/>
          </a:p>
        </p:txBody>
      </p:sp>
    </p:spTree>
    <p:extLst>
      <p:ext uri="{BB962C8B-B14F-4D97-AF65-F5344CB8AC3E}">
        <p14:creationId xmlns:p14="http://schemas.microsoft.com/office/powerpoint/2010/main" val="528577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0D017-C391-43B0-A5B7-D25D852B7021}" type="slidenum">
              <a:rPr lang="en-US" smtClean="0"/>
              <a:t>7</a:t>
            </a:fld>
            <a:endParaRPr lang="en-US" dirty="0"/>
          </a:p>
        </p:txBody>
      </p:sp>
    </p:spTree>
    <p:extLst>
      <p:ext uri="{BB962C8B-B14F-4D97-AF65-F5344CB8AC3E}">
        <p14:creationId xmlns:p14="http://schemas.microsoft.com/office/powerpoint/2010/main" val="3465394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0D017-C391-43B0-A5B7-D25D852B7021}" type="slidenum">
              <a:rPr lang="en-US" smtClean="0"/>
              <a:t>8</a:t>
            </a:fld>
            <a:endParaRPr lang="en-US" dirty="0"/>
          </a:p>
        </p:txBody>
      </p:sp>
    </p:spTree>
    <p:extLst>
      <p:ext uri="{BB962C8B-B14F-4D97-AF65-F5344CB8AC3E}">
        <p14:creationId xmlns:p14="http://schemas.microsoft.com/office/powerpoint/2010/main" val="1016501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0D017-C391-43B0-A5B7-D25D852B7021}" type="slidenum">
              <a:rPr lang="en-US" smtClean="0"/>
              <a:t>9</a:t>
            </a:fld>
            <a:endParaRPr lang="en-US" dirty="0"/>
          </a:p>
        </p:txBody>
      </p:sp>
    </p:spTree>
    <p:extLst>
      <p:ext uri="{BB962C8B-B14F-4D97-AF65-F5344CB8AC3E}">
        <p14:creationId xmlns:p14="http://schemas.microsoft.com/office/powerpoint/2010/main" val="2039834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0D017-C391-43B0-A5B7-D25D852B7021}" type="slidenum">
              <a:rPr lang="en-US" smtClean="0"/>
              <a:t>11</a:t>
            </a:fld>
            <a:endParaRPr lang="en-US" dirty="0"/>
          </a:p>
        </p:txBody>
      </p:sp>
    </p:spTree>
    <p:extLst>
      <p:ext uri="{BB962C8B-B14F-4D97-AF65-F5344CB8AC3E}">
        <p14:creationId xmlns:p14="http://schemas.microsoft.com/office/powerpoint/2010/main" val="3869434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4C6C588-3873-4391-94E5-351FA464CBAA}" type="datetimeFigureOut">
              <a:rPr lang="en-US" smtClean="0"/>
              <a:t>6/17/2024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18236F-EA03-4A97-BB75-0BED111B1C4F}" type="slidenum">
              <a:rPr lang="en-US" smtClean="0"/>
              <a:t>‹#›</a:t>
            </a:fld>
            <a:endParaRPr lang="en-US" dirty="0"/>
          </a:p>
        </p:txBody>
      </p:sp>
    </p:spTree>
    <p:extLst>
      <p:ext uri="{BB962C8B-B14F-4D97-AF65-F5344CB8AC3E}">
        <p14:creationId xmlns:p14="http://schemas.microsoft.com/office/powerpoint/2010/main" val="2204036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C6C588-3873-4391-94E5-351FA464CBAA}" type="datetimeFigureOut">
              <a:rPr lang="en-US" smtClean="0"/>
              <a:t>6/17/2024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18236F-EA03-4A97-BB75-0BED111B1C4F}" type="slidenum">
              <a:rPr lang="en-US" smtClean="0"/>
              <a:t>‹#›</a:t>
            </a:fld>
            <a:endParaRPr lang="en-US" dirty="0"/>
          </a:p>
        </p:txBody>
      </p:sp>
    </p:spTree>
    <p:extLst>
      <p:ext uri="{BB962C8B-B14F-4D97-AF65-F5344CB8AC3E}">
        <p14:creationId xmlns:p14="http://schemas.microsoft.com/office/powerpoint/2010/main" val="85584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C6C588-3873-4391-94E5-351FA464CBAA}" type="datetimeFigureOut">
              <a:rPr lang="en-US" smtClean="0"/>
              <a:t>6/17/2024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18236F-EA03-4A97-BB75-0BED111B1C4F}" type="slidenum">
              <a:rPr lang="en-US" smtClean="0"/>
              <a:t>‹#›</a:t>
            </a:fld>
            <a:endParaRPr lang="en-US" dirty="0"/>
          </a:p>
        </p:txBody>
      </p:sp>
    </p:spTree>
    <p:extLst>
      <p:ext uri="{BB962C8B-B14F-4D97-AF65-F5344CB8AC3E}">
        <p14:creationId xmlns:p14="http://schemas.microsoft.com/office/powerpoint/2010/main" val="2258225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C6C588-3873-4391-94E5-351FA464CBAA}" type="datetimeFigureOut">
              <a:rPr lang="en-US" smtClean="0"/>
              <a:t>6/17/2024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18236F-EA03-4A97-BB75-0BED111B1C4F}" type="slidenum">
              <a:rPr lang="en-US" smtClean="0"/>
              <a:t>‹#›</a:t>
            </a:fld>
            <a:endParaRPr lang="en-US" dirty="0"/>
          </a:p>
        </p:txBody>
      </p:sp>
    </p:spTree>
    <p:extLst>
      <p:ext uri="{BB962C8B-B14F-4D97-AF65-F5344CB8AC3E}">
        <p14:creationId xmlns:p14="http://schemas.microsoft.com/office/powerpoint/2010/main" val="357692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C6C588-3873-4391-94E5-351FA464CBAA}" type="datetimeFigureOut">
              <a:rPr lang="en-US" smtClean="0"/>
              <a:t>6/17/2024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18236F-EA03-4A97-BB75-0BED111B1C4F}" type="slidenum">
              <a:rPr lang="en-US" smtClean="0"/>
              <a:t>‹#›</a:t>
            </a:fld>
            <a:endParaRPr lang="en-US" dirty="0"/>
          </a:p>
        </p:txBody>
      </p:sp>
    </p:spTree>
    <p:extLst>
      <p:ext uri="{BB962C8B-B14F-4D97-AF65-F5344CB8AC3E}">
        <p14:creationId xmlns:p14="http://schemas.microsoft.com/office/powerpoint/2010/main" val="899578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C6C588-3873-4391-94E5-351FA464CBAA}" type="datetimeFigureOut">
              <a:rPr lang="en-US" smtClean="0"/>
              <a:t>6/17/2024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18236F-EA03-4A97-BB75-0BED111B1C4F}" type="slidenum">
              <a:rPr lang="en-US" smtClean="0"/>
              <a:t>‹#›</a:t>
            </a:fld>
            <a:endParaRPr lang="en-US" dirty="0"/>
          </a:p>
        </p:txBody>
      </p:sp>
    </p:spTree>
    <p:extLst>
      <p:ext uri="{BB962C8B-B14F-4D97-AF65-F5344CB8AC3E}">
        <p14:creationId xmlns:p14="http://schemas.microsoft.com/office/powerpoint/2010/main" val="1587374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C6C588-3873-4391-94E5-351FA464CBAA}" type="datetimeFigureOut">
              <a:rPr lang="en-US" smtClean="0"/>
              <a:t>6/17/2024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E18236F-EA03-4A97-BB75-0BED111B1C4F}" type="slidenum">
              <a:rPr lang="en-US" smtClean="0"/>
              <a:t>‹#›</a:t>
            </a:fld>
            <a:endParaRPr lang="en-US" dirty="0"/>
          </a:p>
        </p:txBody>
      </p:sp>
    </p:spTree>
    <p:extLst>
      <p:ext uri="{BB962C8B-B14F-4D97-AF65-F5344CB8AC3E}">
        <p14:creationId xmlns:p14="http://schemas.microsoft.com/office/powerpoint/2010/main" val="2193286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C6C588-3873-4391-94E5-351FA464CBAA}" type="datetimeFigureOut">
              <a:rPr lang="en-US" smtClean="0"/>
              <a:t>6/17/2024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E18236F-EA03-4A97-BB75-0BED111B1C4F}" type="slidenum">
              <a:rPr lang="en-US" smtClean="0"/>
              <a:t>‹#›</a:t>
            </a:fld>
            <a:endParaRPr lang="en-US" dirty="0"/>
          </a:p>
        </p:txBody>
      </p:sp>
    </p:spTree>
    <p:extLst>
      <p:ext uri="{BB962C8B-B14F-4D97-AF65-F5344CB8AC3E}">
        <p14:creationId xmlns:p14="http://schemas.microsoft.com/office/powerpoint/2010/main" val="304800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6C588-3873-4391-94E5-351FA464CBAA}" type="datetimeFigureOut">
              <a:rPr lang="en-US" smtClean="0"/>
              <a:t>6/17/2024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E18236F-EA03-4A97-BB75-0BED111B1C4F}" type="slidenum">
              <a:rPr lang="en-US" smtClean="0"/>
              <a:t>‹#›</a:t>
            </a:fld>
            <a:endParaRPr lang="en-US" dirty="0"/>
          </a:p>
        </p:txBody>
      </p:sp>
    </p:spTree>
    <p:extLst>
      <p:ext uri="{BB962C8B-B14F-4D97-AF65-F5344CB8AC3E}">
        <p14:creationId xmlns:p14="http://schemas.microsoft.com/office/powerpoint/2010/main" val="1070128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C6C588-3873-4391-94E5-351FA464CBAA}" type="datetimeFigureOut">
              <a:rPr lang="en-US" smtClean="0"/>
              <a:t>6/17/2024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18236F-EA03-4A97-BB75-0BED111B1C4F}" type="slidenum">
              <a:rPr lang="en-US" smtClean="0"/>
              <a:t>‹#›</a:t>
            </a:fld>
            <a:endParaRPr lang="en-US" dirty="0"/>
          </a:p>
        </p:txBody>
      </p:sp>
    </p:spTree>
    <p:extLst>
      <p:ext uri="{BB962C8B-B14F-4D97-AF65-F5344CB8AC3E}">
        <p14:creationId xmlns:p14="http://schemas.microsoft.com/office/powerpoint/2010/main" val="3365710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C6C588-3873-4391-94E5-351FA464CBAA}" type="datetimeFigureOut">
              <a:rPr lang="en-US" smtClean="0"/>
              <a:t>6/17/2024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18236F-EA03-4A97-BB75-0BED111B1C4F}" type="slidenum">
              <a:rPr lang="en-US" smtClean="0"/>
              <a:t>‹#›</a:t>
            </a:fld>
            <a:endParaRPr lang="en-US" dirty="0"/>
          </a:p>
        </p:txBody>
      </p:sp>
    </p:spTree>
    <p:extLst>
      <p:ext uri="{BB962C8B-B14F-4D97-AF65-F5344CB8AC3E}">
        <p14:creationId xmlns:p14="http://schemas.microsoft.com/office/powerpoint/2010/main" val="2883427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6C588-3873-4391-94E5-351FA464CBAA}" type="datetimeFigureOut">
              <a:rPr lang="en-US" smtClean="0"/>
              <a:t>6/17/2024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18236F-EA03-4A97-BB75-0BED111B1C4F}" type="slidenum">
              <a:rPr lang="en-US" smtClean="0"/>
              <a:t>‹#›</a:t>
            </a:fld>
            <a:endParaRPr lang="en-US" dirty="0"/>
          </a:p>
        </p:txBody>
      </p:sp>
    </p:spTree>
    <p:extLst>
      <p:ext uri="{BB962C8B-B14F-4D97-AF65-F5344CB8AC3E}">
        <p14:creationId xmlns:p14="http://schemas.microsoft.com/office/powerpoint/2010/main" val="647420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mailto:joseph.maniulit.civ@health.mi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0"/>
            <a:ext cx="1146180" cy="1524000"/>
          </a:xfrm>
          <a:prstGeom prst="rect">
            <a:avLst/>
          </a:prstGeom>
        </p:spPr>
      </p:pic>
      <p:cxnSp>
        <p:nvCxnSpPr>
          <p:cNvPr id="6" name="Straight Connector 5"/>
          <p:cNvCxnSpPr/>
          <p:nvPr/>
        </p:nvCxnSpPr>
        <p:spPr>
          <a:xfrm>
            <a:off x="152400" y="1528314"/>
            <a:ext cx="86868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Footer Placeholder 1"/>
          <p:cNvSpPr txBox="1">
            <a:spLocks/>
          </p:cNvSpPr>
          <p:nvPr/>
        </p:nvSpPr>
        <p:spPr>
          <a:xfrm>
            <a:off x="2133600" y="6488393"/>
            <a:ext cx="5257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a:solidFill>
                  <a:schemeClr val="tx2">
                    <a:lumMod val="75000"/>
                  </a:schemeClr>
                </a:solidFill>
                <a:latin typeface="Lucida Calligraphy" panose="03010101010101010101" pitchFamily="66" charset="0"/>
              </a:rPr>
              <a:t>Guarding the Health of the Fleet</a:t>
            </a:r>
          </a:p>
          <a:p>
            <a:endParaRPr lang="en-US" dirty="0">
              <a:solidFill>
                <a:schemeClr val="tx2">
                  <a:lumMod val="75000"/>
                </a:schemeClr>
              </a:solidFill>
            </a:endParaRPr>
          </a:p>
        </p:txBody>
      </p:sp>
      <p:sp>
        <p:nvSpPr>
          <p:cNvPr id="10" name="Rectangle 9"/>
          <p:cNvSpPr>
            <a:spLocks noChangeArrowheads="1"/>
          </p:cNvSpPr>
          <p:nvPr/>
        </p:nvSpPr>
        <p:spPr bwMode="auto">
          <a:xfrm>
            <a:off x="357981" y="1676400"/>
            <a:ext cx="8351837" cy="3724096"/>
          </a:xfrm>
          <a:prstGeom prst="rect">
            <a:avLst/>
          </a:prstGeom>
          <a:noFill/>
          <a:ln w="9525">
            <a:noFill/>
            <a:miter lim="800000"/>
            <a:headEnd/>
            <a:tailEnd/>
          </a:ln>
        </p:spPr>
        <p:txBody>
          <a:bodyPr wrap="square">
            <a:spAutoFit/>
          </a:bodyPr>
          <a:lstStyle/>
          <a:p>
            <a:pPr algn="ctr"/>
            <a:r>
              <a:rPr lang="en-US" sz="3200" b="1" dirty="0">
                <a:latin typeface="Times New Roman" panose="02020603050405020304" pitchFamily="18" charset="0"/>
                <a:cs typeface="Times New Roman" panose="02020603050405020304" pitchFamily="18" charset="0"/>
              </a:rPr>
              <a:t>Naval Medical Administrative Unit and Branch Dental Clinic Monterey</a:t>
            </a:r>
          </a:p>
          <a:p>
            <a:pPr algn="ctr"/>
            <a:endParaRPr lang="en-US" sz="1200" b="1" dirty="0">
              <a:latin typeface="Times New Roman" panose="02020603050405020304" pitchFamily="18" charset="0"/>
              <a:cs typeface="Times New Roman" panose="02020603050405020304" pitchFamily="18" charset="0"/>
            </a:endParaRPr>
          </a:p>
          <a:p>
            <a:pPr algn="ctr"/>
            <a:endParaRPr lang="en-US" sz="1200" b="1"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Officer In Charge: </a:t>
            </a:r>
            <a:r>
              <a:rPr lang="en-US" altLang="en-US" sz="2800" i="1" dirty="0">
                <a:latin typeface="Times New Roman" panose="02020603050405020304" pitchFamily="18" charset="0"/>
                <a:cs typeface="Times New Roman" panose="02020603050405020304" pitchFamily="18" charset="0"/>
              </a:rPr>
              <a:t>LCDR Tamora Holland</a:t>
            </a:r>
            <a:br>
              <a:rPr lang="en-US" altLang="en-US" sz="2800" dirty="0">
                <a:latin typeface="Times New Roman" panose="02020603050405020304" pitchFamily="18" charset="0"/>
                <a:cs typeface="Times New Roman" panose="02020603050405020304" pitchFamily="18" charset="0"/>
              </a:rPr>
            </a:br>
            <a:r>
              <a:rPr lang="en-US"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Department Head</a:t>
            </a:r>
            <a:r>
              <a:rPr lang="en-US" altLang="en-US" sz="2800" b="1">
                <a:latin typeface="Times New Roman" panose="02020603050405020304" pitchFamily="18" charset="0"/>
                <a:cs typeface="Times New Roman" panose="02020603050405020304" pitchFamily="18" charset="0"/>
              </a:rPr>
              <a:t>: </a:t>
            </a:r>
            <a:r>
              <a:rPr lang="en-US" altLang="en-US" sz="2800" b="1" i="1">
                <a:latin typeface="Times New Roman" panose="02020603050405020304" pitchFamily="18" charset="0"/>
                <a:cs typeface="Times New Roman" panose="02020603050405020304" pitchFamily="18" charset="0"/>
              </a:rPr>
              <a:t>TBD</a:t>
            </a:r>
            <a:br>
              <a:rPr lang="en-US" altLang="en-US" sz="2800" dirty="0">
                <a:latin typeface="Times New Roman" panose="02020603050405020304" pitchFamily="18" charset="0"/>
                <a:cs typeface="Times New Roman" panose="02020603050405020304" pitchFamily="18" charset="0"/>
              </a:rPr>
            </a:br>
            <a:r>
              <a:rPr lang="en-US"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Senior Enlisted Leader: </a:t>
            </a:r>
            <a:r>
              <a:rPr lang="en-US" altLang="en-US" sz="2800" i="1" dirty="0">
                <a:latin typeface="Times New Roman" panose="02020603050405020304" pitchFamily="18" charset="0"/>
                <a:cs typeface="Times New Roman" panose="02020603050405020304" pitchFamily="18" charset="0"/>
              </a:rPr>
              <a:t>HMC Renzon </a:t>
            </a:r>
            <a:r>
              <a:rPr lang="en-US" altLang="en-US" sz="2800" i="1" dirty="0" err="1">
                <a:latin typeface="Times New Roman" panose="02020603050405020304" pitchFamily="18" charset="0"/>
                <a:cs typeface="Times New Roman" panose="02020603050405020304" pitchFamily="18" charset="0"/>
              </a:rPr>
              <a:t>Lajarde</a:t>
            </a:r>
            <a:r>
              <a:rPr lang="en-US" altLang="en-US" sz="2800" i="1" dirty="0">
                <a:latin typeface="Times New Roman" panose="02020603050405020304" pitchFamily="18" charset="0"/>
                <a:cs typeface="Times New Roman" panose="02020603050405020304" pitchFamily="18" charset="0"/>
              </a:rPr>
              <a:t> </a:t>
            </a:r>
          </a:p>
          <a:p>
            <a:r>
              <a:rPr lang="en-US" altLang="en-US" sz="2800" i="1"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Health Benefits Advisor: </a:t>
            </a:r>
            <a:r>
              <a:rPr lang="en-US" altLang="en-US" sz="2800" i="1" dirty="0">
                <a:latin typeface="Times New Roman" panose="02020603050405020304" pitchFamily="18" charset="0"/>
                <a:cs typeface="Times New Roman" panose="02020603050405020304" pitchFamily="18" charset="0"/>
              </a:rPr>
              <a:t>Mr. Joseph Maniulit</a:t>
            </a:r>
          </a:p>
          <a:p>
            <a:pPr algn="ctr"/>
            <a:endParaRPr lang="en-US" b="1" dirty="0">
              <a:latin typeface="Times New Roman" pitchFamily="18" charset="0"/>
            </a:endParaRPr>
          </a:p>
          <a:p>
            <a:pPr algn="ctr"/>
            <a:endParaRPr lang="en-US" b="1" dirty="0">
              <a:latin typeface="Times New Roman" pitchFamily="18" charset="0"/>
            </a:endParaRPr>
          </a:p>
        </p:txBody>
      </p:sp>
      <p:sp>
        <p:nvSpPr>
          <p:cNvPr id="11" name="Text Box 8"/>
          <p:cNvSpPr txBox="1">
            <a:spLocks noChangeArrowheads="1"/>
          </p:cNvSpPr>
          <p:nvPr/>
        </p:nvSpPr>
        <p:spPr bwMode="auto">
          <a:xfrm>
            <a:off x="801690" y="440417"/>
            <a:ext cx="7388219" cy="830997"/>
          </a:xfrm>
          <a:prstGeom prst="rect">
            <a:avLst/>
          </a:prstGeom>
          <a:noFill/>
          <a:ln w="9525">
            <a:noFill/>
            <a:miter lim="800000"/>
            <a:headEnd/>
            <a:tailEnd/>
          </a:ln>
        </p:spPr>
        <p:txBody>
          <a:bodyPr wrap="square">
            <a:spAutoFit/>
          </a:bodyPr>
          <a:lstStyle/>
          <a:p>
            <a:pPr algn="ctr"/>
            <a:r>
              <a:rPr lang="en-US" sz="2400" b="1" dirty="0">
                <a:latin typeface="Times New Roman" panose="02020603050405020304" pitchFamily="18" charset="0"/>
                <a:cs typeface="Times New Roman" panose="02020603050405020304" pitchFamily="18" charset="0"/>
              </a:rPr>
              <a:t>HEALTH BENEFITS ADVISOR </a:t>
            </a:r>
          </a:p>
          <a:p>
            <a:pPr algn="ctr"/>
            <a:r>
              <a:rPr lang="en-US" sz="2400" b="1" dirty="0">
                <a:latin typeface="Times New Roman" panose="02020603050405020304" pitchFamily="18" charset="0"/>
                <a:cs typeface="Times New Roman" panose="02020603050405020304" pitchFamily="18" charset="0"/>
              </a:rPr>
              <a:t>MEDICAL AND DENTAL BRIEF</a:t>
            </a:r>
          </a:p>
        </p:txBody>
      </p:sp>
    </p:spTree>
    <p:extLst>
      <p:ext uri="{BB962C8B-B14F-4D97-AF65-F5344CB8AC3E}">
        <p14:creationId xmlns:p14="http://schemas.microsoft.com/office/powerpoint/2010/main" val="2541683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a:t>   </a:t>
            </a:r>
            <a:br>
              <a:rPr lang="en-US" sz="4000" b="1" dirty="0"/>
            </a:br>
            <a:br>
              <a:rPr lang="en-US" sz="4000" b="1" dirty="0"/>
            </a:br>
            <a:r>
              <a:rPr lang="en-US" sz="2800" b="1" dirty="0">
                <a:latin typeface="Times New Roman" panose="02020603050405020304" pitchFamily="18" charset="0"/>
                <a:cs typeface="Times New Roman" panose="02020603050405020304" pitchFamily="18" charset="0"/>
              </a:rPr>
              <a:t>HEALTH BENEFITS ADVISOR </a:t>
            </a:r>
            <a:br>
              <a:rPr lang="en-US" sz="2800" b="1" dirty="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MEDICAL AND DENTAL BRIEF</a:t>
            </a:r>
            <a:br>
              <a:rPr lang="en-US" sz="2800" b="1" dirty="0">
                <a:latin typeface="Times New Roman" panose="02020603050405020304" pitchFamily="18" charset="0"/>
                <a:cs typeface="Times New Roman" panose="02020603050405020304" pitchFamily="18" charset="0"/>
              </a:rPr>
            </a:br>
            <a:br>
              <a:rPr lang="en-US" b="1" dirty="0"/>
            </a:br>
            <a:endParaRPr lang="en-US" dirty="0"/>
          </a:p>
        </p:txBody>
      </p:sp>
      <p:sp>
        <p:nvSpPr>
          <p:cNvPr id="3" name="Content Placeholder 2"/>
          <p:cNvSpPr>
            <a:spLocks noGrp="1"/>
          </p:cNvSpPr>
          <p:nvPr>
            <p:ph idx="1"/>
          </p:nvPr>
        </p:nvSpPr>
        <p:spPr/>
        <p:txBody>
          <a:bodyPr>
            <a:normAutofit/>
          </a:bodyPr>
          <a:lstStyle/>
          <a:p>
            <a:pPr marL="0" indent="0">
              <a:buNone/>
              <a:defRPr/>
            </a:pPr>
            <a:r>
              <a:rPr lang="en-US" altLang="en-US" sz="1600" i="1" dirty="0">
                <a:cs typeface="Arial" pitchFamily="34" charset="0"/>
              </a:rPr>
              <a:t>                                         </a:t>
            </a:r>
            <a:r>
              <a:rPr lang="en-US" altLang="en-US" sz="1600" b="1" u="sng" dirty="0">
                <a:latin typeface="Lucida Sans Typewriter" panose="020B0509030504030204" pitchFamily="49" charset="0"/>
                <a:cs typeface="Arial" pitchFamily="34" charset="0"/>
              </a:rPr>
              <a:t>QUESTIONS OR CONCERNS CONTACT HBA</a:t>
            </a:r>
          </a:p>
          <a:p>
            <a:pPr marL="0" indent="0">
              <a:buNone/>
              <a:defRPr/>
            </a:pPr>
            <a:endParaRPr lang="en-US" altLang="en-US" sz="1600" b="1" dirty="0">
              <a:latin typeface="Lucida Sans Typewriter" panose="020B0509030504030204" pitchFamily="49" charset="0"/>
              <a:cs typeface="Arial" pitchFamily="34" charset="0"/>
            </a:endParaRPr>
          </a:p>
          <a:p>
            <a:pPr>
              <a:defRPr/>
            </a:pPr>
            <a:r>
              <a:rPr lang="en-US" altLang="en-US" sz="1800" i="1" dirty="0">
                <a:latin typeface="Lucida Sans Typewriter" panose="020B0509030504030204" pitchFamily="49" charset="0"/>
                <a:cs typeface="Arial" pitchFamily="34" charset="0"/>
              </a:rPr>
              <a:t>Contact via email address</a:t>
            </a:r>
          </a:p>
          <a:p>
            <a:pPr>
              <a:defRPr/>
            </a:pPr>
            <a:r>
              <a:rPr lang="en-US" altLang="en-US" sz="1800" i="1" dirty="0">
                <a:cs typeface="Arial" pitchFamily="34" charset="0"/>
              </a:rPr>
              <a:t>If you have questions regarding your medical benefits, </a:t>
            </a:r>
          </a:p>
          <a:p>
            <a:pPr>
              <a:defRPr/>
            </a:pPr>
            <a:r>
              <a:rPr lang="en-US" altLang="en-US" sz="1800" i="1" dirty="0">
                <a:cs typeface="Arial" pitchFamily="34" charset="0"/>
              </a:rPr>
              <a:t>If you receive a referral from the military treatment facility to a civilian doctor  </a:t>
            </a:r>
          </a:p>
          <a:p>
            <a:pPr>
              <a:defRPr/>
            </a:pPr>
            <a:r>
              <a:rPr lang="en-US" altLang="en-US" sz="1800" i="1" dirty="0">
                <a:cs typeface="Arial" pitchFamily="34" charset="0"/>
              </a:rPr>
              <a:t>You went to an emergency room or urgent care center</a:t>
            </a:r>
          </a:p>
          <a:p>
            <a:pPr>
              <a:defRPr/>
            </a:pPr>
            <a:r>
              <a:rPr lang="en-US" altLang="en-US" sz="1800" i="1" dirty="0">
                <a:cs typeface="Arial" pitchFamily="34" charset="0"/>
              </a:rPr>
              <a:t>You receive a bill from civilian provider, laboratory or pharmacy</a:t>
            </a: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28600"/>
            <a:ext cx="1066800" cy="1295400"/>
          </a:xfrm>
          <a:prstGeom prst="rect">
            <a:avLst/>
          </a:prstGeom>
        </p:spPr>
      </p:pic>
    </p:spTree>
    <p:extLst>
      <p:ext uri="{BB962C8B-B14F-4D97-AF65-F5344CB8AC3E}">
        <p14:creationId xmlns:p14="http://schemas.microsoft.com/office/powerpoint/2010/main" val="3293638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0"/>
            <a:ext cx="1146180" cy="1524000"/>
          </a:xfrm>
          <a:prstGeom prst="rect">
            <a:avLst/>
          </a:prstGeom>
        </p:spPr>
      </p:pic>
      <p:cxnSp>
        <p:nvCxnSpPr>
          <p:cNvPr id="6" name="Straight Connector 5"/>
          <p:cNvCxnSpPr/>
          <p:nvPr/>
        </p:nvCxnSpPr>
        <p:spPr>
          <a:xfrm>
            <a:off x="152400" y="1528314"/>
            <a:ext cx="86868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Footer Placeholder 1"/>
          <p:cNvSpPr txBox="1">
            <a:spLocks/>
          </p:cNvSpPr>
          <p:nvPr/>
        </p:nvSpPr>
        <p:spPr>
          <a:xfrm>
            <a:off x="2133600" y="6488393"/>
            <a:ext cx="5257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a:solidFill>
                  <a:schemeClr val="tx2">
                    <a:lumMod val="75000"/>
                  </a:schemeClr>
                </a:solidFill>
                <a:latin typeface="Lucida Calligraphy" panose="03010101010101010101" pitchFamily="66" charset="0"/>
              </a:rPr>
              <a:t>Guarding the Health of the Fleet</a:t>
            </a:r>
          </a:p>
          <a:p>
            <a:endParaRPr lang="en-US" dirty="0">
              <a:solidFill>
                <a:schemeClr val="tx2">
                  <a:lumMod val="75000"/>
                </a:schemeClr>
              </a:solidFill>
            </a:endParaRPr>
          </a:p>
        </p:txBody>
      </p:sp>
      <p:sp>
        <p:nvSpPr>
          <p:cNvPr id="10" name="Rectangle 9"/>
          <p:cNvSpPr>
            <a:spLocks noChangeArrowheads="1"/>
          </p:cNvSpPr>
          <p:nvPr/>
        </p:nvSpPr>
        <p:spPr bwMode="auto">
          <a:xfrm>
            <a:off x="357981" y="1676400"/>
            <a:ext cx="8351837" cy="2062103"/>
          </a:xfrm>
          <a:prstGeom prst="rect">
            <a:avLst/>
          </a:prstGeom>
          <a:noFill/>
          <a:ln w="9525">
            <a:noFill/>
            <a:miter lim="800000"/>
            <a:headEnd/>
            <a:tailEnd/>
          </a:ln>
        </p:spPr>
        <p:txBody>
          <a:bodyPr wrap="square">
            <a:spAutoFit/>
          </a:bodyPr>
          <a:lstStyle/>
          <a:p>
            <a:pPr algn="ctr"/>
            <a:endParaRPr lang="en-US" sz="4800" b="1" dirty="0">
              <a:solidFill>
                <a:srgbClr val="000000"/>
              </a:solidFill>
              <a:latin typeface="Times New Roman" pitchFamily="18" charset="0"/>
            </a:endParaRPr>
          </a:p>
          <a:p>
            <a:pPr algn="ctr"/>
            <a:r>
              <a:rPr lang="en-US" sz="4400" b="1" dirty="0">
                <a:latin typeface="Lucida Sans Typewriter" panose="020B0509030504030204" pitchFamily="49" charset="0"/>
              </a:rPr>
              <a:t>Questions</a:t>
            </a:r>
            <a:endParaRPr lang="en-US" altLang="en-US" dirty="0">
              <a:latin typeface="Lucida Sans Typewriter" panose="020B0509030504030204" pitchFamily="49" charset="0"/>
            </a:endParaRPr>
          </a:p>
          <a:p>
            <a:pPr algn="ctr"/>
            <a:endParaRPr lang="en-US" b="1" dirty="0">
              <a:latin typeface="Times New Roman" pitchFamily="18" charset="0"/>
            </a:endParaRPr>
          </a:p>
          <a:p>
            <a:pPr algn="ctr"/>
            <a:endParaRPr lang="en-US" b="1" dirty="0">
              <a:latin typeface="Times New Roman" pitchFamily="18" charset="0"/>
            </a:endParaRPr>
          </a:p>
        </p:txBody>
      </p:sp>
      <p:sp>
        <p:nvSpPr>
          <p:cNvPr id="11" name="Text Box 8"/>
          <p:cNvSpPr txBox="1">
            <a:spLocks noChangeArrowheads="1"/>
          </p:cNvSpPr>
          <p:nvPr/>
        </p:nvSpPr>
        <p:spPr bwMode="auto">
          <a:xfrm>
            <a:off x="1282460" y="457200"/>
            <a:ext cx="7427358" cy="830997"/>
          </a:xfrm>
          <a:prstGeom prst="rect">
            <a:avLst/>
          </a:prstGeom>
          <a:noFill/>
          <a:ln w="9525">
            <a:noFill/>
            <a:miter lim="800000"/>
            <a:headEnd/>
            <a:tailEnd/>
          </a:ln>
        </p:spPr>
        <p:txBody>
          <a:bodyPr wrap="square">
            <a:spAutoFit/>
          </a:bodyPr>
          <a:lstStyle/>
          <a:p>
            <a:pPr algn="ctr"/>
            <a:r>
              <a:rPr lang="en-US" sz="2400" b="1" dirty="0">
                <a:latin typeface="Times New Roman" panose="02020603050405020304" pitchFamily="18" charset="0"/>
                <a:cs typeface="Times New Roman" panose="02020603050405020304" pitchFamily="18" charset="0"/>
              </a:rPr>
              <a:t>HEALTH BENEFITS ADVISOR </a:t>
            </a:r>
          </a:p>
          <a:p>
            <a:pPr algn="ctr"/>
            <a:r>
              <a:rPr lang="en-US" sz="2400" b="1" dirty="0">
                <a:latin typeface="Times New Roman" panose="02020603050405020304" pitchFamily="18" charset="0"/>
                <a:cs typeface="Times New Roman" panose="02020603050405020304" pitchFamily="18" charset="0"/>
              </a:rPr>
              <a:t>MEDICAL AND DENTAL BRIEF</a:t>
            </a:r>
          </a:p>
        </p:txBody>
      </p:sp>
    </p:spTree>
    <p:extLst>
      <p:ext uri="{BB962C8B-B14F-4D97-AF65-F5344CB8AC3E}">
        <p14:creationId xmlns:p14="http://schemas.microsoft.com/office/powerpoint/2010/main" val="3042233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0"/>
            <a:ext cx="1146180" cy="1524000"/>
          </a:xfrm>
          <a:prstGeom prst="rect">
            <a:avLst/>
          </a:prstGeom>
        </p:spPr>
      </p:pic>
      <p:cxnSp>
        <p:nvCxnSpPr>
          <p:cNvPr id="6" name="Straight Connector 5"/>
          <p:cNvCxnSpPr/>
          <p:nvPr/>
        </p:nvCxnSpPr>
        <p:spPr>
          <a:xfrm>
            <a:off x="152400" y="1528314"/>
            <a:ext cx="86868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Footer Placeholder 1"/>
          <p:cNvSpPr txBox="1">
            <a:spLocks/>
          </p:cNvSpPr>
          <p:nvPr/>
        </p:nvSpPr>
        <p:spPr>
          <a:xfrm>
            <a:off x="2133600" y="6488393"/>
            <a:ext cx="5257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a:solidFill>
                  <a:schemeClr val="tx2">
                    <a:lumMod val="75000"/>
                  </a:schemeClr>
                </a:solidFill>
                <a:latin typeface="Lucida Calligraphy" panose="03010101010101010101" pitchFamily="66" charset="0"/>
              </a:rPr>
              <a:t>Guarding the Health of the Fleet</a:t>
            </a:r>
          </a:p>
          <a:p>
            <a:endParaRPr lang="en-US" dirty="0">
              <a:solidFill>
                <a:schemeClr val="tx2">
                  <a:lumMod val="75000"/>
                </a:schemeClr>
              </a:solidFill>
            </a:endParaRPr>
          </a:p>
        </p:txBody>
      </p:sp>
      <p:sp>
        <p:nvSpPr>
          <p:cNvPr id="10" name="Rectangle 9"/>
          <p:cNvSpPr>
            <a:spLocks noChangeArrowheads="1"/>
          </p:cNvSpPr>
          <p:nvPr/>
        </p:nvSpPr>
        <p:spPr bwMode="auto">
          <a:xfrm>
            <a:off x="357981" y="1676400"/>
            <a:ext cx="8351837" cy="4339650"/>
          </a:xfrm>
          <a:prstGeom prst="rect">
            <a:avLst/>
          </a:prstGeom>
          <a:noFill/>
          <a:ln w="9525">
            <a:noFill/>
            <a:miter lim="800000"/>
            <a:headEnd/>
            <a:tailEnd/>
          </a:ln>
        </p:spPr>
        <p:txBody>
          <a:bodyPr wrap="square">
            <a:spAutoFit/>
          </a:bodyPr>
          <a:lstStyle/>
          <a:p>
            <a:pPr algn="ctr">
              <a:defRPr/>
            </a:pPr>
            <a:r>
              <a:rPr lang="en-US" b="1" u="sng" dirty="0">
                <a:latin typeface="Lucida Sans Typewriter" panose="020B0509030504030204" pitchFamily="49" charset="0"/>
                <a:cs typeface="Arial" panose="020B0604020202020204" pitchFamily="34" charset="0"/>
              </a:rPr>
              <a:t>HEALTH BENEFITS ADVISOR (HBA)</a:t>
            </a:r>
          </a:p>
          <a:p>
            <a:pPr algn="ctr">
              <a:defRPr/>
            </a:pPr>
            <a:endParaRPr lang="en-US" u="sng" dirty="0">
              <a:latin typeface="Lucida Sans Typewriter" panose="020B0509030504030204" pitchFamily="49" charset="0"/>
              <a:cs typeface="Arial" panose="020B0604020202020204" pitchFamily="34" charset="0"/>
            </a:endParaRPr>
          </a:p>
          <a:p>
            <a:pPr>
              <a:defRPr/>
            </a:pPr>
            <a:r>
              <a:rPr lang="en-US" sz="1600" b="1" dirty="0">
                <a:latin typeface="+mj-lt"/>
                <a:cs typeface="Arial" panose="020B0604020202020204" pitchFamily="34" charset="0"/>
              </a:rPr>
              <a:t>HBA: </a:t>
            </a:r>
            <a:r>
              <a:rPr lang="en-US" sz="1600" b="1" i="1" dirty="0">
                <a:latin typeface="+mj-lt"/>
                <a:cs typeface="Arial" panose="020B0604020202020204" pitchFamily="34" charset="0"/>
              </a:rPr>
              <a:t>Joseph Maniulit </a:t>
            </a:r>
          </a:p>
          <a:p>
            <a:pPr>
              <a:defRPr/>
            </a:pPr>
            <a:r>
              <a:rPr lang="en-US" sz="1600" b="1" dirty="0">
                <a:latin typeface="+mj-lt"/>
                <a:cs typeface="Arial" panose="020B0604020202020204" pitchFamily="34" charset="0"/>
              </a:rPr>
              <a:t>Location: </a:t>
            </a:r>
            <a:r>
              <a:rPr lang="en-US" sz="1600" i="1" dirty="0">
                <a:latin typeface="+mj-lt"/>
                <a:cs typeface="Arial" panose="020B0604020202020204" pitchFamily="34" charset="0"/>
              </a:rPr>
              <a:t>NPS, Hermann Hall, Student Services Office. Room 038-E</a:t>
            </a:r>
          </a:p>
          <a:p>
            <a:pPr>
              <a:defRPr/>
            </a:pPr>
            <a:r>
              <a:rPr lang="en-US" sz="1600" b="1" dirty="0">
                <a:latin typeface="+mj-lt"/>
                <a:cs typeface="Arial" panose="020B0604020202020204" pitchFamily="34" charset="0"/>
              </a:rPr>
              <a:t>Hours of Operation: </a:t>
            </a:r>
            <a:r>
              <a:rPr lang="en-US" sz="1600" i="1" dirty="0">
                <a:cs typeface="Arial" panose="020B0604020202020204" pitchFamily="34" charset="0"/>
              </a:rPr>
              <a:t>Monday to Friday at 0800-1200; Lunch 1200-1300; 1300-1600</a:t>
            </a:r>
            <a:endParaRPr lang="en-US" sz="1600" i="1" dirty="0">
              <a:latin typeface="+mj-lt"/>
              <a:cs typeface="Arial" panose="020B0604020202020204" pitchFamily="34" charset="0"/>
            </a:endParaRPr>
          </a:p>
          <a:p>
            <a:pPr>
              <a:defRPr/>
            </a:pPr>
            <a:r>
              <a:rPr lang="en-US" sz="1600" b="1" dirty="0">
                <a:latin typeface="+mj-lt"/>
                <a:cs typeface="Arial" panose="020B0604020202020204" pitchFamily="34" charset="0"/>
              </a:rPr>
              <a:t>Phone number: </a:t>
            </a:r>
            <a:r>
              <a:rPr lang="en-US" sz="1600" i="1" dirty="0">
                <a:latin typeface="+mj-lt"/>
                <a:cs typeface="Arial" panose="020B0604020202020204" pitchFamily="34" charset="0"/>
              </a:rPr>
              <a:t>831-656-3807 &amp; </a:t>
            </a:r>
            <a:r>
              <a:rPr lang="en-US" sz="1600" b="1" dirty="0">
                <a:latin typeface="+mj-lt"/>
                <a:cs typeface="Arial" panose="020B0604020202020204" pitchFamily="34" charset="0"/>
              </a:rPr>
              <a:t>Email: </a:t>
            </a:r>
            <a:r>
              <a:rPr lang="en-US" sz="1600" i="1" dirty="0">
                <a:latin typeface="+mj-lt"/>
                <a:cs typeface="Arial" panose="020B0604020202020204" pitchFamily="34" charset="0"/>
                <a:hlinkClick r:id="rId4"/>
              </a:rPr>
              <a:t>joseph.maniulit.civ@health.mil</a:t>
            </a:r>
            <a:endParaRPr lang="en-US" sz="1600" i="1" dirty="0">
              <a:latin typeface="+mj-lt"/>
              <a:cs typeface="Arial" panose="020B0604020202020204" pitchFamily="34" charset="0"/>
            </a:endParaRPr>
          </a:p>
          <a:p>
            <a:pPr>
              <a:defRPr/>
            </a:pPr>
            <a:endParaRPr lang="en-US" altLang="en-US" sz="1600" b="1" i="1" dirty="0">
              <a:latin typeface="+mj-lt"/>
              <a:cs typeface="Arial" pitchFamily="34" charset="0"/>
            </a:endParaRPr>
          </a:p>
          <a:p>
            <a:pPr algn="ctr">
              <a:defRPr/>
            </a:pPr>
            <a:r>
              <a:rPr lang="en-US" altLang="en-US" sz="1600" b="1" u="sng" dirty="0">
                <a:latin typeface="Lucida Sans Typewriter" panose="020B0509030504030204" pitchFamily="49" charset="0"/>
                <a:cs typeface="Arial" pitchFamily="34" charset="0"/>
              </a:rPr>
              <a:t>FUNCTIONS / JOB SCOPE: </a:t>
            </a:r>
          </a:p>
          <a:p>
            <a:pPr>
              <a:buFont typeface="Arial" panose="020B0604020202020204" pitchFamily="34" charset="0"/>
              <a:buChar char="•"/>
              <a:defRPr/>
            </a:pPr>
            <a:r>
              <a:rPr lang="en-US" altLang="en-US" sz="1600" i="1" dirty="0">
                <a:latin typeface="+mj-lt"/>
                <a:cs typeface="Arial" pitchFamily="34" charset="0"/>
              </a:rPr>
              <a:t>Advise International Students and their family of their medical benefits</a:t>
            </a:r>
          </a:p>
          <a:p>
            <a:pPr>
              <a:buFont typeface="Arial" panose="020B0604020202020204" pitchFamily="34" charset="0"/>
              <a:buChar char="•"/>
              <a:defRPr/>
            </a:pPr>
            <a:r>
              <a:rPr lang="en-US" altLang="en-US" sz="1600" i="1" dirty="0">
                <a:latin typeface="+mj-lt"/>
                <a:cs typeface="Arial" pitchFamily="34" charset="0"/>
              </a:rPr>
              <a:t>Liaison/Advisor for IMS, IMS Program Managers, NETSAFA, Presidio of Monterey Army Health Clinic and VA Gourley Clinic for Dependents, In-network clinics, TRICARE, and can assist IMS with other health insurance or country embassy with medical coverage issues</a:t>
            </a:r>
          </a:p>
          <a:p>
            <a:pPr>
              <a:buFont typeface="Arial" panose="020B0604020202020204" pitchFamily="34" charset="0"/>
              <a:buChar char="•"/>
              <a:defRPr/>
            </a:pPr>
            <a:r>
              <a:rPr lang="en-US" altLang="en-US" sz="1600" i="1" dirty="0">
                <a:latin typeface="+mj-lt"/>
                <a:cs typeface="Arial" pitchFamily="34" charset="0"/>
              </a:rPr>
              <a:t>Provide list of medical resources available to IMS</a:t>
            </a:r>
          </a:p>
          <a:p>
            <a:pPr>
              <a:buFont typeface="Arial" panose="020B0604020202020204" pitchFamily="34" charset="0"/>
              <a:buChar char="•"/>
              <a:defRPr/>
            </a:pPr>
            <a:r>
              <a:rPr lang="en-US" altLang="en-US" sz="1600" i="1" dirty="0">
                <a:latin typeface="+mj-lt"/>
                <a:cs typeface="Arial" pitchFamily="34" charset="0"/>
              </a:rPr>
              <a:t>Enrolls IMS and family to MHS Genesis, provides and processes medical reimbursement claims to (NETSAFA, TRICARE, or IMS), and provides support and information on medical referrals for IMS and family members</a:t>
            </a:r>
            <a:br>
              <a:rPr lang="en-US" sz="1600" b="1" dirty="0">
                <a:latin typeface="+mj-lt"/>
              </a:rPr>
            </a:br>
            <a:endParaRPr lang="en-US" sz="1600" b="1" dirty="0">
              <a:latin typeface="+mj-lt"/>
            </a:endParaRPr>
          </a:p>
        </p:txBody>
      </p:sp>
      <p:sp>
        <p:nvSpPr>
          <p:cNvPr id="11" name="Text Box 8"/>
          <p:cNvSpPr txBox="1">
            <a:spLocks noChangeArrowheads="1"/>
          </p:cNvSpPr>
          <p:nvPr/>
        </p:nvSpPr>
        <p:spPr bwMode="auto">
          <a:xfrm>
            <a:off x="1282460" y="457200"/>
            <a:ext cx="7427358" cy="830997"/>
          </a:xfrm>
          <a:prstGeom prst="rect">
            <a:avLst/>
          </a:prstGeom>
          <a:noFill/>
          <a:ln w="9525">
            <a:noFill/>
            <a:miter lim="800000"/>
            <a:headEnd/>
            <a:tailEnd/>
          </a:ln>
        </p:spPr>
        <p:txBody>
          <a:bodyPr wrap="square">
            <a:spAutoFit/>
          </a:bodyPr>
          <a:lstStyle/>
          <a:p>
            <a:pPr algn="ctr"/>
            <a:r>
              <a:rPr lang="en-US" sz="2400" b="1" dirty="0">
                <a:latin typeface="Times New Roman" panose="02020603050405020304" pitchFamily="18" charset="0"/>
                <a:cs typeface="Times New Roman" panose="02020603050405020304" pitchFamily="18" charset="0"/>
              </a:rPr>
              <a:t>HEALTH BENEFITS ADVISOR </a:t>
            </a:r>
          </a:p>
          <a:p>
            <a:pPr algn="ctr"/>
            <a:r>
              <a:rPr lang="en-US" sz="2400" b="1" dirty="0">
                <a:latin typeface="Times New Roman" panose="02020603050405020304" pitchFamily="18" charset="0"/>
                <a:cs typeface="Times New Roman" panose="02020603050405020304" pitchFamily="18" charset="0"/>
              </a:rPr>
              <a:t>MEDICAL AND DENTAL BRIEF</a:t>
            </a:r>
          </a:p>
        </p:txBody>
      </p:sp>
    </p:spTree>
    <p:extLst>
      <p:ext uri="{BB962C8B-B14F-4D97-AF65-F5344CB8AC3E}">
        <p14:creationId xmlns:p14="http://schemas.microsoft.com/office/powerpoint/2010/main" val="2198268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a:t>
            </a:r>
            <a:br>
              <a:rPr lang="en-US" dirty="0"/>
            </a:br>
            <a:br>
              <a:rPr lang="en-US" dirty="0"/>
            </a:br>
            <a:r>
              <a:rPr lang="en-US" sz="2700" b="1" dirty="0">
                <a:latin typeface="Times New Roman" panose="02020603050405020304" pitchFamily="18" charset="0"/>
                <a:cs typeface="Times New Roman" panose="02020603050405020304" pitchFamily="18" charset="0"/>
              </a:rPr>
              <a:t>HEALTH BENEFITS ADVISOR </a:t>
            </a:r>
            <a:br>
              <a:rPr lang="en-US" sz="2700" b="1" dirty="0">
                <a:latin typeface="Times New Roman" panose="02020603050405020304" pitchFamily="18" charset="0"/>
                <a:cs typeface="Times New Roman" panose="02020603050405020304" pitchFamily="18" charset="0"/>
              </a:rPr>
            </a:br>
            <a:r>
              <a:rPr lang="en-US" sz="2700" b="1" dirty="0">
                <a:latin typeface="Times New Roman" panose="02020603050405020304" pitchFamily="18" charset="0"/>
                <a:cs typeface="Times New Roman" panose="02020603050405020304" pitchFamily="18" charset="0"/>
              </a:rPr>
              <a:t>MEDICAL AND DENTAL BRIEF</a:t>
            </a:r>
            <a:br>
              <a:rPr lang="en-US" sz="4400" b="1" dirty="0">
                <a:latin typeface="Times New Roman" panose="02020603050405020304" pitchFamily="18" charset="0"/>
                <a:cs typeface="Times New Roman" panose="02020603050405020304" pitchFamily="18" charset="0"/>
              </a:rPr>
            </a:br>
            <a:br>
              <a:rPr lang="en-US" b="1" dirty="0"/>
            </a:br>
            <a:endParaRPr lang="en-US" dirty="0"/>
          </a:p>
        </p:txBody>
      </p:sp>
      <p:sp>
        <p:nvSpPr>
          <p:cNvPr id="4" name="Content Placeholder 3"/>
          <p:cNvSpPr>
            <a:spLocks noGrp="1"/>
          </p:cNvSpPr>
          <p:nvPr>
            <p:ph idx="1"/>
          </p:nvPr>
        </p:nvSpPr>
        <p:spPr/>
        <p:txBody>
          <a:bodyPr>
            <a:normAutofit lnSpcReduction="10000"/>
          </a:bodyPr>
          <a:lstStyle/>
          <a:p>
            <a:pPr marL="0" indent="0" algn="ctr">
              <a:buNone/>
            </a:pPr>
            <a:r>
              <a:rPr lang="en-US" sz="2000" b="1" u="sng" dirty="0">
                <a:latin typeface="Times New Roman" panose="02020603050405020304" pitchFamily="18" charset="0"/>
                <a:cs typeface="Times New Roman" panose="02020603050405020304" pitchFamily="18" charset="0"/>
              </a:rPr>
              <a:t>CHECK IN PROCESS WITH HBA </a:t>
            </a:r>
          </a:p>
          <a:p>
            <a:pPr marL="0" indent="0">
              <a:buNone/>
            </a:pPr>
            <a:r>
              <a:rPr lang="en-US" sz="2000" b="1" i="1" dirty="0">
                <a:latin typeface="Times New Roman" panose="02020603050405020304" pitchFamily="18" charset="0"/>
                <a:cs typeface="Times New Roman" panose="02020603050405020304" pitchFamily="18" charset="0"/>
              </a:rPr>
              <a:t>**International Military Student </a:t>
            </a:r>
            <a:r>
              <a:rPr lang="en-US" sz="1800" b="1" i="1" dirty="0">
                <a:latin typeface="Times New Roman" panose="02020603050405020304" pitchFamily="18" charset="0"/>
                <a:cs typeface="Times New Roman" panose="02020603050405020304" pitchFamily="18" charset="0"/>
              </a:rPr>
              <a:t>Check-in**</a:t>
            </a:r>
          </a:p>
          <a:p>
            <a:pPr marL="0" indent="0">
              <a:buNone/>
            </a:pPr>
            <a:r>
              <a:rPr lang="en-US" sz="1600" i="1" dirty="0">
                <a:latin typeface="Times New Roman" panose="02020603050405020304" pitchFamily="18" charset="0"/>
                <a:cs typeface="Times New Roman" panose="02020603050405020304" pitchFamily="18" charset="0"/>
              </a:rPr>
              <a:t>1. Bring a copy of your ITO</a:t>
            </a:r>
          </a:p>
          <a:p>
            <a:pPr marL="0" indent="0">
              <a:buNone/>
              <a:defRPr/>
            </a:pPr>
            <a:r>
              <a:rPr lang="en-US" sz="1600" i="1" dirty="0">
                <a:latin typeface="Times New Roman" panose="02020603050405020304" pitchFamily="18" charset="0"/>
                <a:cs typeface="Times New Roman" panose="02020603050405020304" pitchFamily="18" charset="0"/>
              </a:rPr>
              <a:t>2. Must have your DOD ID Card (Must be enrolled in DEERS prior to appointment)</a:t>
            </a:r>
          </a:p>
          <a:p>
            <a:pPr marL="0" indent="0">
              <a:buNone/>
              <a:defRPr/>
            </a:pPr>
            <a:r>
              <a:rPr lang="en-US" sz="1600" i="1" dirty="0">
                <a:latin typeface="Times New Roman" panose="02020603050405020304" pitchFamily="18" charset="0"/>
                <a:cs typeface="Times New Roman" panose="02020603050405020304" pitchFamily="18" charset="0"/>
              </a:rPr>
              <a:t>	</a:t>
            </a:r>
            <a:r>
              <a:rPr lang="en-US" sz="1600" i="1" dirty="0">
                <a:solidFill>
                  <a:srgbClr val="FF0000"/>
                </a:solidFill>
                <a:latin typeface="Times New Roman" panose="02020603050405020304" pitchFamily="18" charset="0"/>
                <a:cs typeface="Times New Roman" panose="02020603050405020304" pitchFamily="18" charset="0"/>
              </a:rPr>
              <a:t>***E-mail, Call, or Walk in to schedule an appointment***</a:t>
            </a:r>
          </a:p>
          <a:p>
            <a:pPr marL="0" indent="0">
              <a:buNone/>
              <a:defRPr/>
            </a:pPr>
            <a:r>
              <a:rPr lang="en-US" sz="1600" i="1" dirty="0">
                <a:latin typeface="Times New Roman" panose="02020603050405020304" pitchFamily="18" charset="0"/>
                <a:cs typeface="Times New Roman" panose="02020603050405020304" pitchFamily="18" charset="0"/>
              </a:rPr>
              <a:t>3. Health Benefits Advisor</a:t>
            </a:r>
            <a:r>
              <a:rPr lang="en-US" sz="1600" dirty="0">
                <a:latin typeface="+mj-lt"/>
                <a:cs typeface="Arial" panose="020B0604020202020204" pitchFamily="34" charset="0"/>
              </a:rPr>
              <a:t> </a:t>
            </a:r>
            <a:r>
              <a:rPr lang="en-US" sz="1600" i="1" dirty="0">
                <a:latin typeface="+mj-lt"/>
                <a:cs typeface="Arial" panose="020B0604020202020204" pitchFamily="34" charset="0"/>
              </a:rPr>
              <a:t>Location: NPS, Herman Hall, Student </a:t>
            </a:r>
            <a:r>
              <a:rPr lang="en-US" sz="1600" i="1">
                <a:latin typeface="+mj-lt"/>
                <a:cs typeface="Arial" panose="020B0604020202020204" pitchFamily="34" charset="0"/>
              </a:rPr>
              <a:t>Services Office, Room 038-E</a:t>
            </a:r>
            <a:endParaRPr lang="en-US" sz="1600" i="1" dirty="0">
              <a:latin typeface="+mj-lt"/>
              <a:cs typeface="Arial" panose="020B0604020202020204" pitchFamily="34" charset="0"/>
            </a:endParaRPr>
          </a:p>
          <a:p>
            <a:pPr marL="0" indent="0">
              <a:buNone/>
              <a:defRPr/>
            </a:pPr>
            <a:r>
              <a:rPr lang="en-US" sz="1600" i="1" dirty="0">
                <a:latin typeface="+mj-lt"/>
                <a:cs typeface="Arial" panose="020B0604020202020204" pitchFamily="34" charset="0"/>
              </a:rPr>
              <a:t>4. Hours of Operation: </a:t>
            </a:r>
            <a:r>
              <a:rPr lang="en-US" sz="1600" i="1" dirty="0">
                <a:cs typeface="Arial" panose="020B0604020202020204" pitchFamily="34" charset="0"/>
              </a:rPr>
              <a:t>Monday to Friday at 0800-1200; Lunch 1200- 1300;    1300-1600</a:t>
            </a:r>
          </a:p>
          <a:p>
            <a:pPr marL="0" indent="0">
              <a:buNone/>
              <a:defRPr/>
            </a:pPr>
            <a:endParaRPr lang="en-US" sz="1600" dirty="0">
              <a:latin typeface="Times New Roman" panose="02020603050405020304" pitchFamily="18" charset="0"/>
              <a:cs typeface="Times New Roman" panose="02020603050405020304" pitchFamily="18" charset="0"/>
            </a:endParaRPr>
          </a:p>
          <a:p>
            <a:pPr marL="0" indent="0">
              <a:buNone/>
            </a:pPr>
            <a:r>
              <a:rPr lang="en-US" sz="2000" b="1" i="1" dirty="0">
                <a:latin typeface="Times New Roman" panose="02020603050405020304" pitchFamily="18" charset="0"/>
                <a:cs typeface="Times New Roman" panose="02020603050405020304" pitchFamily="18" charset="0"/>
              </a:rPr>
              <a:t>**International Military Student’s Dependents (family members)**</a:t>
            </a:r>
          </a:p>
          <a:p>
            <a:pPr marL="0" indent="0">
              <a:buNone/>
            </a:pPr>
            <a:r>
              <a:rPr lang="en-US" sz="1600" i="1" dirty="0">
                <a:latin typeface="Times New Roman" panose="02020603050405020304" pitchFamily="18" charset="0"/>
                <a:cs typeface="Times New Roman" panose="02020603050405020304" pitchFamily="18" charset="0"/>
              </a:rPr>
              <a:t>1. Bring ITO or amended ITO</a:t>
            </a:r>
          </a:p>
          <a:p>
            <a:pPr marL="0" indent="0">
              <a:buNone/>
            </a:pPr>
            <a:r>
              <a:rPr lang="en-US" sz="1600" i="1" dirty="0">
                <a:latin typeface="Times New Roman" panose="02020603050405020304" pitchFamily="18" charset="0"/>
                <a:cs typeface="Times New Roman" panose="02020603050405020304" pitchFamily="18" charset="0"/>
              </a:rPr>
              <a:t>2. Provide family’s Foreign Identification number if waiting for DOD ID card appointment</a:t>
            </a:r>
          </a:p>
          <a:p>
            <a:pPr marL="0" indent="0">
              <a:buNone/>
            </a:pPr>
            <a:r>
              <a:rPr lang="en-US" sz="1600" i="1" dirty="0">
                <a:latin typeface="Times New Roman" panose="02020603050405020304" pitchFamily="18" charset="0"/>
                <a:cs typeface="Times New Roman" panose="02020603050405020304" pitchFamily="18" charset="0"/>
              </a:rPr>
              <a:t>3. DOD ID Card (Must be enrolled in DEERS prior to appointment )</a:t>
            </a:r>
          </a:p>
          <a:p>
            <a:pPr marL="0" indent="0">
              <a:buNone/>
            </a:pPr>
            <a:endParaRPr lang="en-US" sz="2000" b="1" dirty="0">
              <a:latin typeface="+mj-lt"/>
              <a:cs typeface="Arial" panose="020B0604020202020204" pitchFamily="34" charset="0"/>
            </a:endParaRPr>
          </a:p>
          <a:p>
            <a:pPr marL="0" indent="0">
              <a:buNone/>
            </a:pPr>
            <a:r>
              <a:rPr lang="en-US" sz="2000" b="1" i="1" dirty="0">
                <a:latin typeface="Times New Roman" panose="02020603050405020304" pitchFamily="18" charset="0"/>
                <a:cs typeface="Times New Roman" panose="02020603050405020304" pitchFamily="18" charset="0"/>
              </a:rPr>
              <a:t>**Telephone Check-in: </a:t>
            </a:r>
            <a:r>
              <a:rPr lang="en-US" sz="1600" i="1" dirty="0">
                <a:latin typeface="Times New Roman" panose="02020603050405020304" pitchFamily="18" charset="0"/>
                <a:cs typeface="Times New Roman" panose="02020603050405020304" pitchFamily="18" charset="0"/>
              </a:rPr>
              <a:t>Call 831-656-3807 and ensure to provide the HBA the same information, DOD ID card number, and family’s DOD ID # or FIN</a:t>
            </a:r>
          </a:p>
          <a:p>
            <a:pPr>
              <a:buFontTx/>
              <a:buChar char="-"/>
            </a:pPr>
            <a:endParaRPr lang="en-US" sz="2000" i="1" dirty="0">
              <a:latin typeface="+mj-lt"/>
            </a:endParaRPr>
          </a:p>
          <a:p>
            <a:pPr marL="0" indent="0">
              <a:buNone/>
            </a:pPr>
            <a:endParaRPr lang="en-US" dirty="0"/>
          </a:p>
          <a:p>
            <a:pPr marL="514350" indent="-514350">
              <a:buAutoNum type="arabicPeriod"/>
            </a:pPr>
            <a:endParaRPr lang="en-US" dirty="0"/>
          </a:p>
          <a:p>
            <a:pPr marL="514350" indent="-514350">
              <a:buAutoNum type="arabicPeriod"/>
            </a:pPr>
            <a:endParaRPr lang="en-US" dirty="0"/>
          </a:p>
          <a:p>
            <a:pPr marL="514350" indent="-514350">
              <a:buAutoNum type="arabicPeriod"/>
            </a:pP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152400"/>
            <a:ext cx="1146180" cy="1371600"/>
          </a:xfrm>
          <a:prstGeom prst="rect">
            <a:avLst/>
          </a:prstGeom>
        </p:spPr>
      </p:pic>
    </p:spTree>
    <p:extLst>
      <p:ext uri="{BB962C8B-B14F-4D97-AF65-F5344CB8AC3E}">
        <p14:creationId xmlns:p14="http://schemas.microsoft.com/office/powerpoint/2010/main" val="1043709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0"/>
            <a:ext cx="1146180" cy="1524000"/>
          </a:xfrm>
          <a:prstGeom prst="rect">
            <a:avLst/>
          </a:prstGeom>
        </p:spPr>
      </p:pic>
      <p:cxnSp>
        <p:nvCxnSpPr>
          <p:cNvPr id="6" name="Straight Connector 5"/>
          <p:cNvCxnSpPr/>
          <p:nvPr/>
        </p:nvCxnSpPr>
        <p:spPr>
          <a:xfrm>
            <a:off x="152400" y="1528314"/>
            <a:ext cx="86868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Footer Placeholder 1"/>
          <p:cNvSpPr txBox="1">
            <a:spLocks/>
          </p:cNvSpPr>
          <p:nvPr/>
        </p:nvSpPr>
        <p:spPr>
          <a:xfrm>
            <a:off x="2133600" y="6488393"/>
            <a:ext cx="5257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a:solidFill>
                  <a:schemeClr val="tx2">
                    <a:lumMod val="75000"/>
                  </a:schemeClr>
                </a:solidFill>
                <a:latin typeface="Lucida Calligraphy" panose="03010101010101010101" pitchFamily="66" charset="0"/>
              </a:rPr>
              <a:t>Guarding the Health of the Fleet</a:t>
            </a:r>
          </a:p>
          <a:p>
            <a:endParaRPr lang="en-US" dirty="0">
              <a:solidFill>
                <a:schemeClr val="tx2">
                  <a:lumMod val="75000"/>
                </a:schemeClr>
              </a:solidFill>
            </a:endParaRPr>
          </a:p>
        </p:txBody>
      </p:sp>
      <p:sp>
        <p:nvSpPr>
          <p:cNvPr id="10" name="Rectangle 9"/>
          <p:cNvSpPr>
            <a:spLocks noChangeArrowheads="1"/>
          </p:cNvSpPr>
          <p:nvPr/>
        </p:nvSpPr>
        <p:spPr bwMode="auto">
          <a:xfrm>
            <a:off x="0" y="1676401"/>
            <a:ext cx="9143999" cy="6494085"/>
          </a:xfrm>
          <a:prstGeom prst="rect">
            <a:avLst/>
          </a:prstGeom>
          <a:noFill/>
          <a:ln w="9525">
            <a:noFill/>
            <a:miter lim="800000"/>
            <a:headEnd/>
            <a:tailEnd/>
          </a:ln>
        </p:spPr>
        <p:txBody>
          <a:bodyPr wrap="square">
            <a:spAutoFit/>
          </a:bodyPr>
          <a:lstStyle/>
          <a:p>
            <a:pPr algn="ctr"/>
            <a:r>
              <a:rPr lang="en-US" altLang="en-US" sz="2400" b="1" u="sng" dirty="0">
                <a:latin typeface="Times New Roman" panose="02020603050405020304" pitchFamily="18" charset="0"/>
                <a:cs typeface="Times New Roman" panose="02020603050405020304" pitchFamily="18" charset="0"/>
              </a:rPr>
              <a:t>Types of Medical Care</a:t>
            </a:r>
            <a:endParaRPr lang="en-US" sz="1400" b="1" dirty="0">
              <a:latin typeface="Times New Roman" panose="02020603050405020304" pitchFamily="18" charset="0"/>
              <a:cs typeface="Times New Roman" panose="02020603050405020304" pitchFamily="18" charset="0"/>
            </a:endParaRPr>
          </a:p>
          <a:p>
            <a:pPr>
              <a:buFont typeface="Arial" panose="020B0604020202020204" pitchFamily="34" charset="0"/>
              <a:buChar char="•"/>
              <a:defRPr/>
            </a:pPr>
            <a:r>
              <a:rPr lang="en-US" altLang="en-US" sz="1500" b="1" dirty="0">
                <a:latin typeface="Times New Roman" panose="02020603050405020304" pitchFamily="18" charset="0"/>
                <a:cs typeface="Times New Roman" panose="02020603050405020304" pitchFamily="18" charset="0"/>
              </a:rPr>
              <a:t>Routine Care: Primary Care Clinic </a:t>
            </a:r>
          </a:p>
          <a:p>
            <a:pPr>
              <a:defRPr/>
            </a:pPr>
            <a:r>
              <a:rPr lang="en-US" altLang="en-US" sz="1500" i="1" dirty="0">
                <a:latin typeface="Times New Roman" panose="02020603050405020304" pitchFamily="18" charset="0"/>
                <a:cs typeface="Times New Roman" panose="02020603050405020304" pitchFamily="18" charset="0"/>
              </a:rPr>
              <a:t>           1. </a:t>
            </a:r>
            <a:r>
              <a:rPr lang="en-US" altLang="en-US" sz="1500" b="1" i="1" dirty="0">
                <a:latin typeface="Times New Roman" panose="02020603050405020304" pitchFamily="18" charset="0"/>
                <a:cs typeface="Times New Roman" panose="02020603050405020304" pitchFamily="18" charset="0"/>
              </a:rPr>
              <a:t>Presidio of Monterey Army Health Clinic. Primary Military Medical Treatment Facility </a:t>
            </a:r>
            <a:r>
              <a:rPr lang="en-US" altLang="en-US" sz="1500" i="1" dirty="0">
                <a:latin typeface="Times New Roman" panose="02020603050405020304" pitchFamily="18" charset="0"/>
                <a:cs typeface="Times New Roman" panose="02020603050405020304" pitchFamily="18" charset="0"/>
              </a:rPr>
              <a:t>is only for active-duty personnel. Services provided are appointment with Primary Care Provider for routine exams (physical exams), any non-emergent or non-urgent medical care (annual checkup). Other available services if applicable Pharmacy, laboratory, and X-ray.  Make an appointment with Primary Care Physician, call 1-(800) 404-4506</a:t>
            </a:r>
          </a:p>
          <a:p>
            <a:pPr>
              <a:defRPr/>
            </a:pPr>
            <a:r>
              <a:rPr lang="en-US" altLang="en-US" sz="1500" i="1" dirty="0">
                <a:latin typeface="Times New Roman" panose="02020603050405020304" pitchFamily="18" charset="0"/>
                <a:cs typeface="Times New Roman" panose="02020603050405020304" pitchFamily="18" charset="0"/>
              </a:rPr>
              <a:t>        2. </a:t>
            </a:r>
            <a:r>
              <a:rPr lang="en-US" altLang="en-US" sz="1500" b="1" i="1" dirty="0">
                <a:latin typeface="Times New Roman" panose="02020603050405020304" pitchFamily="18" charset="0"/>
                <a:cs typeface="Times New Roman" panose="02020603050405020304" pitchFamily="18" charset="0"/>
              </a:rPr>
              <a:t>VA Gourley Family Practice and Pediatric Clinic </a:t>
            </a:r>
            <a:r>
              <a:rPr lang="en-US" altLang="en-US" sz="1500" i="1" dirty="0">
                <a:latin typeface="Times New Roman" panose="02020603050405020304" pitchFamily="18" charset="0"/>
                <a:cs typeface="Times New Roman" panose="02020603050405020304" pitchFamily="18" charset="0"/>
              </a:rPr>
              <a:t>for family members.</a:t>
            </a:r>
          </a:p>
          <a:p>
            <a:pPr>
              <a:defRPr/>
            </a:pPr>
            <a:r>
              <a:rPr lang="en-US" altLang="en-US" sz="1500" i="1" dirty="0">
                <a:latin typeface="Times New Roman" panose="02020603050405020304" pitchFamily="18" charset="0"/>
                <a:cs typeface="Times New Roman" panose="02020603050405020304" pitchFamily="18" charset="0"/>
              </a:rPr>
              <a:t>	1-800-404-4506 </a:t>
            </a:r>
            <a:r>
              <a:rPr lang="en-US" altLang="en-US" sz="1500" i="1" dirty="0">
                <a:solidFill>
                  <a:srgbClr val="FF0000"/>
                </a:solidFill>
                <a:latin typeface="Times New Roman" panose="02020603050405020304" pitchFamily="18" charset="0"/>
                <a:cs typeface="Times New Roman" panose="02020603050405020304" pitchFamily="18" charset="0"/>
              </a:rPr>
              <a:t>***Ask Agent to do a Warm-Transfer to the Gourley Clinic***</a:t>
            </a:r>
          </a:p>
          <a:p>
            <a:pPr>
              <a:defRPr/>
            </a:pPr>
            <a:endParaRPr lang="en-US" altLang="en-US" sz="1500" i="1" dirty="0">
              <a:latin typeface="Times New Roman" panose="02020603050405020304" pitchFamily="18" charset="0"/>
              <a:cs typeface="Times New Roman" panose="02020603050405020304" pitchFamily="18" charset="0"/>
            </a:endParaRPr>
          </a:p>
          <a:p>
            <a:pPr>
              <a:buFont typeface="Arial" panose="020B0604020202020204" pitchFamily="34" charset="0"/>
              <a:buChar char="•"/>
              <a:defRPr/>
            </a:pPr>
            <a:r>
              <a:rPr lang="en-US" altLang="en-US" sz="1500" b="1" dirty="0">
                <a:latin typeface="Times New Roman" panose="02020603050405020304" pitchFamily="18" charset="0"/>
                <a:cs typeface="Times New Roman" panose="02020603050405020304" pitchFamily="18" charset="0"/>
              </a:rPr>
              <a:t>Urgent Care: Civilian Urgent Care Clinics (walk-ins available for IMS and family members)</a:t>
            </a:r>
          </a:p>
          <a:p>
            <a:pPr>
              <a:defRPr/>
            </a:pPr>
            <a:r>
              <a:rPr lang="en-US" altLang="en-US" sz="1500" b="1" i="1" dirty="0">
                <a:latin typeface="Times New Roman" panose="02020603050405020304" pitchFamily="18" charset="0"/>
                <a:cs typeface="Times New Roman" panose="02020603050405020304" pitchFamily="18" charset="0"/>
              </a:rPr>
              <a:t>            </a:t>
            </a:r>
            <a:r>
              <a:rPr lang="en-US" altLang="en-US" sz="1500" i="1" dirty="0">
                <a:latin typeface="Times New Roman" panose="02020603050405020304" pitchFamily="18" charset="0"/>
                <a:cs typeface="Times New Roman" panose="02020603050405020304" pitchFamily="18" charset="0"/>
              </a:rPr>
              <a:t>1. Requires medical attention on the same day basis (but is not consider a true emergency). If your primary care physician doesn’t have available appointments for that day or no appointment availabilities within a week. Types of not emergent symptoms ( fever, vomiting, abdominal pain, musculoskeletal pain, or ear pain. Use Urgent Care Facility (walk in based services). Go to Urgent Care Clinic of your choice, if there’s no available appointments at Army Health Clinic for the IMS and VA/Gourley Family Practice or Pediatrician Clinic, if both Primary Clinics are close.</a:t>
            </a:r>
          </a:p>
          <a:p>
            <a:pPr>
              <a:defRPr/>
            </a:pPr>
            <a:endParaRPr lang="en-US" altLang="en-US" sz="1500" b="1" i="1" dirty="0">
              <a:latin typeface="Times New Roman" panose="02020603050405020304" pitchFamily="18" charset="0"/>
              <a:cs typeface="Times New Roman" panose="02020603050405020304" pitchFamily="18" charset="0"/>
            </a:endParaRPr>
          </a:p>
          <a:p>
            <a:pPr>
              <a:defRPr/>
            </a:pPr>
            <a:r>
              <a:rPr lang="en-US" altLang="en-US" sz="1500" b="1" dirty="0">
                <a:latin typeface="Times New Roman" panose="02020603050405020304" pitchFamily="18" charset="0"/>
                <a:cs typeface="Times New Roman" panose="02020603050405020304" pitchFamily="18" charset="0"/>
              </a:rPr>
              <a:t>Emergency Care: (walk-ins available for IMS and family care). </a:t>
            </a:r>
            <a:r>
              <a:rPr lang="en-US" altLang="en-US" sz="1500" i="1" dirty="0">
                <a:latin typeface="Times New Roman" panose="02020603050405020304" pitchFamily="18" charset="0"/>
                <a:cs typeface="Times New Roman" panose="02020603050405020304" pitchFamily="18" charset="0"/>
              </a:rPr>
              <a:t>Imminent threat to life, limb, eyesight chest pains, coughing or vomiting blood, suicidal or homicidal thoughts. Use nearest emergen</a:t>
            </a:r>
            <a:r>
              <a:rPr lang="en-US" altLang="en-US" sz="1550" i="1" dirty="0">
                <a:latin typeface="Times New Roman" panose="02020603050405020304" pitchFamily="18" charset="0"/>
                <a:cs typeface="Times New Roman" panose="02020603050405020304" pitchFamily="18" charset="0"/>
              </a:rPr>
              <a:t>cy room (Walk in based services).</a:t>
            </a:r>
          </a:p>
          <a:p>
            <a:pPr>
              <a:defRPr/>
            </a:pPr>
            <a:endParaRPr lang="en-US" altLang="en-US" sz="1400" dirty="0">
              <a:latin typeface="Times New Roman" panose="02020603050405020304" pitchFamily="18" charset="0"/>
              <a:cs typeface="Times New Roman" panose="02020603050405020304" pitchFamily="18" charset="0"/>
            </a:endParaRPr>
          </a:p>
          <a:p>
            <a:pPr>
              <a:defRPr/>
            </a:pPr>
            <a:endParaRPr lang="en-US" altLang="en-US" sz="1400" dirty="0">
              <a:latin typeface="Times New Roman" panose="02020603050405020304" pitchFamily="18" charset="0"/>
              <a:cs typeface="Times New Roman" panose="02020603050405020304" pitchFamily="18" charset="0"/>
            </a:endParaRPr>
          </a:p>
          <a:p>
            <a:pPr>
              <a:defRPr/>
            </a:pPr>
            <a:endParaRPr lang="en-US" altLang="en-US" sz="1400" dirty="0">
              <a:latin typeface="Times New Roman" panose="02020603050405020304" pitchFamily="18" charset="0"/>
              <a:cs typeface="Times New Roman" panose="02020603050405020304" pitchFamily="18" charset="0"/>
            </a:endParaRPr>
          </a:p>
          <a:p>
            <a:pPr>
              <a:defRPr/>
            </a:pPr>
            <a:endParaRPr lang="en-US" altLang="en-US" sz="1400" dirty="0">
              <a:latin typeface="Times New Roman" panose="02020603050405020304" pitchFamily="18" charset="0"/>
              <a:cs typeface="Times New Roman" panose="02020603050405020304" pitchFamily="18" charset="0"/>
            </a:endParaRPr>
          </a:p>
          <a:p>
            <a:pPr>
              <a:defRPr/>
            </a:pPr>
            <a:endParaRPr lang="en-US" altLang="en-US" sz="1400" dirty="0">
              <a:latin typeface="Times New Roman" panose="02020603050405020304" pitchFamily="18" charset="0"/>
              <a:cs typeface="Times New Roman" panose="02020603050405020304" pitchFamily="18" charset="0"/>
            </a:endParaRPr>
          </a:p>
          <a:p>
            <a:pPr lvl="1"/>
            <a:br>
              <a:rPr lang="en-US" b="1" dirty="0">
                <a:latin typeface="Times New Roman" pitchFamily="18" charset="0"/>
              </a:rPr>
            </a:br>
            <a:endParaRPr lang="en-US" b="1" dirty="0">
              <a:latin typeface="Times New Roman" pitchFamily="18" charset="0"/>
            </a:endParaRPr>
          </a:p>
        </p:txBody>
      </p:sp>
      <p:sp>
        <p:nvSpPr>
          <p:cNvPr id="11" name="Text Box 8"/>
          <p:cNvSpPr txBox="1">
            <a:spLocks noChangeArrowheads="1"/>
          </p:cNvSpPr>
          <p:nvPr/>
        </p:nvSpPr>
        <p:spPr bwMode="auto">
          <a:xfrm>
            <a:off x="1282460" y="457200"/>
            <a:ext cx="7427358" cy="830997"/>
          </a:xfrm>
          <a:prstGeom prst="rect">
            <a:avLst/>
          </a:prstGeom>
          <a:noFill/>
          <a:ln w="9525">
            <a:noFill/>
            <a:miter lim="800000"/>
            <a:headEnd/>
            <a:tailEnd/>
          </a:ln>
        </p:spPr>
        <p:txBody>
          <a:bodyPr wrap="square">
            <a:spAutoFit/>
          </a:bodyPr>
          <a:lstStyle/>
          <a:p>
            <a:pPr algn="ctr"/>
            <a:r>
              <a:rPr lang="en-US" sz="2400" b="1" dirty="0">
                <a:latin typeface="Times New Roman" panose="02020603050405020304" pitchFamily="18" charset="0"/>
                <a:cs typeface="Times New Roman" panose="02020603050405020304" pitchFamily="18" charset="0"/>
              </a:rPr>
              <a:t>HEALTH BENEFITS ADVISOR </a:t>
            </a:r>
          </a:p>
          <a:p>
            <a:pPr algn="ctr"/>
            <a:r>
              <a:rPr lang="en-US" sz="2400" b="1" dirty="0">
                <a:latin typeface="Times New Roman" panose="02020603050405020304" pitchFamily="18" charset="0"/>
                <a:cs typeface="Times New Roman" panose="02020603050405020304" pitchFamily="18" charset="0"/>
              </a:rPr>
              <a:t>MEDICAL AND DENTAL BRIEF</a:t>
            </a:r>
          </a:p>
        </p:txBody>
      </p:sp>
    </p:spTree>
    <p:extLst>
      <p:ext uri="{BB962C8B-B14F-4D97-AF65-F5344CB8AC3E}">
        <p14:creationId xmlns:p14="http://schemas.microsoft.com/office/powerpoint/2010/main" val="3961103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0"/>
            <a:ext cx="1146180" cy="1524000"/>
          </a:xfrm>
          <a:prstGeom prst="rect">
            <a:avLst/>
          </a:prstGeom>
        </p:spPr>
      </p:pic>
      <p:cxnSp>
        <p:nvCxnSpPr>
          <p:cNvPr id="6" name="Straight Connector 5"/>
          <p:cNvCxnSpPr/>
          <p:nvPr/>
        </p:nvCxnSpPr>
        <p:spPr>
          <a:xfrm>
            <a:off x="152400" y="1528314"/>
            <a:ext cx="86868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Footer Placeholder 1"/>
          <p:cNvSpPr txBox="1">
            <a:spLocks/>
          </p:cNvSpPr>
          <p:nvPr/>
        </p:nvSpPr>
        <p:spPr>
          <a:xfrm>
            <a:off x="2133600" y="6488393"/>
            <a:ext cx="5257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a:solidFill>
                  <a:schemeClr val="tx2">
                    <a:lumMod val="75000"/>
                  </a:schemeClr>
                </a:solidFill>
                <a:latin typeface="Lucida Calligraphy" panose="03010101010101010101" pitchFamily="66" charset="0"/>
              </a:rPr>
              <a:t>Guarding the Health of the Fleet</a:t>
            </a:r>
          </a:p>
          <a:p>
            <a:endParaRPr lang="en-US" dirty="0">
              <a:solidFill>
                <a:schemeClr val="tx2">
                  <a:lumMod val="75000"/>
                </a:schemeClr>
              </a:solidFill>
            </a:endParaRPr>
          </a:p>
        </p:txBody>
      </p:sp>
      <p:sp>
        <p:nvSpPr>
          <p:cNvPr id="10" name="Rectangle 9"/>
          <p:cNvSpPr>
            <a:spLocks noChangeArrowheads="1"/>
          </p:cNvSpPr>
          <p:nvPr/>
        </p:nvSpPr>
        <p:spPr bwMode="auto">
          <a:xfrm>
            <a:off x="357981" y="1676400"/>
            <a:ext cx="8351837" cy="4524315"/>
          </a:xfrm>
          <a:prstGeom prst="rect">
            <a:avLst/>
          </a:prstGeom>
          <a:noFill/>
          <a:ln w="9525">
            <a:noFill/>
            <a:miter lim="800000"/>
            <a:headEnd/>
            <a:tailEnd/>
          </a:ln>
        </p:spPr>
        <p:txBody>
          <a:bodyPr wrap="square">
            <a:spAutoFit/>
          </a:bodyPr>
          <a:lstStyle/>
          <a:p>
            <a:pPr algn="r"/>
            <a:r>
              <a:rPr lang="en-US" altLang="en-US" b="1" dirty="0">
                <a:latin typeface="Times New Roman" panose="02020603050405020304" pitchFamily="18" charset="0"/>
                <a:cs typeface="Times New Roman" panose="02020603050405020304" pitchFamily="18" charset="0"/>
              </a:rPr>
              <a:t>Presidio of Monterey Army Health Clinic</a:t>
            </a:r>
          </a:p>
          <a:p>
            <a:pPr algn="r"/>
            <a:r>
              <a:rPr lang="en-US" altLang="en-US" sz="1600" b="1" i="1" dirty="0">
                <a:latin typeface="Times New Roman" panose="02020603050405020304" pitchFamily="18" charset="0"/>
                <a:cs typeface="Times New Roman" panose="02020603050405020304" pitchFamily="18" charset="0"/>
              </a:rPr>
              <a:t>Location</a:t>
            </a:r>
            <a:r>
              <a:rPr lang="en-US" altLang="en-US" sz="1600" b="1" dirty="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473 Cabrillo Street, Bldg. 422,</a:t>
            </a:r>
            <a:r>
              <a:rPr lang="en-US" altLang="en-US" sz="1600" i="1" dirty="0">
                <a:latin typeface="Times New Roman" panose="02020603050405020304" pitchFamily="18" charset="0"/>
                <a:cs typeface="Times New Roman" panose="02020603050405020304" pitchFamily="18" charset="0"/>
              </a:rPr>
              <a:t> Presidio of Monterey</a:t>
            </a:r>
            <a:r>
              <a:rPr lang="en-US" dirty="0">
                <a:latin typeface="Times New Roman" panose="02020603050405020304" pitchFamily="18" charset="0"/>
                <a:cs typeface="Times New Roman" panose="02020603050405020304" pitchFamily="18" charset="0"/>
              </a:rPr>
              <a:t> </a:t>
            </a:r>
            <a:r>
              <a:rPr lang="en-US" altLang="en-US" b="1" dirty="0">
                <a:latin typeface="Times New Roman" panose="02020603050405020304" pitchFamily="18" charset="0"/>
                <a:cs typeface="Times New Roman" panose="02020603050405020304" pitchFamily="18" charset="0"/>
              </a:rPr>
              <a:t> </a:t>
            </a:r>
          </a:p>
          <a:p>
            <a:pPr algn="r"/>
            <a:r>
              <a:rPr lang="en-US" altLang="en-US" b="1" i="1" dirty="0">
                <a:latin typeface="Times New Roman" panose="02020603050405020304" pitchFamily="18" charset="0"/>
                <a:cs typeface="Times New Roman" panose="02020603050405020304" pitchFamily="18" charset="0"/>
              </a:rPr>
              <a:t>Clinic hours </a:t>
            </a:r>
            <a:r>
              <a:rPr lang="en-US" altLang="en-US" i="1" dirty="0">
                <a:latin typeface="Times New Roman" panose="02020603050405020304" pitchFamily="18" charset="0"/>
                <a:cs typeface="Times New Roman" panose="02020603050405020304" pitchFamily="18" charset="0"/>
              </a:rPr>
              <a:t>0700-1600 </a:t>
            </a:r>
          </a:p>
          <a:p>
            <a:pPr algn="r"/>
            <a:r>
              <a:rPr lang="en-US" altLang="en-US" i="1" dirty="0">
                <a:latin typeface="Times New Roman" panose="02020603050405020304" pitchFamily="18" charset="0"/>
                <a:cs typeface="Times New Roman" panose="02020603050405020304" pitchFamily="18" charset="0"/>
              </a:rPr>
              <a:t>Third Thursday of the month 0700-1030</a:t>
            </a:r>
          </a:p>
          <a:p>
            <a:pPr algn="r"/>
            <a:r>
              <a:rPr lang="en-US" altLang="en-US" b="1" i="1" u="sng" dirty="0">
                <a:latin typeface="Times New Roman" panose="02020603050405020304" pitchFamily="18" charset="0"/>
                <a:cs typeface="Times New Roman" panose="02020603050405020304" pitchFamily="18" charset="0"/>
              </a:rPr>
              <a:t>For appointment call:</a:t>
            </a:r>
            <a:r>
              <a:rPr lang="en-US" altLang="en-US" b="1" i="1" dirty="0">
                <a:latin typeface="Times New Roman" panose="02020603050405020304" pitchFamily="18" charset="0"/>
                <a:cs typeface="Times New Roman" panose="02020603050405020304" pitchFamily="18" charset="0"/>
              </a:rPr>
              <a:t> </a:t>
            </a:r>
            <a:r>
              <a:rPr lang="en-US" altLang="en-US" i="1" dirty="0">
                <a:latin typeface="Times New Roman" panose="02020603050405020304" pitchFamily="18" charset="0"/>
                <a:cs typeface="Times New Roman" panose="02020603050405020304" pitchFamily="18" charset="0"/>
              </a:rPr>
              <a:t>1-800-404-4506</a:t>
            </a:r>
          </a:p>
          <a:p>
            <a:pPr algn="r"/>
            <a:endParaRPr lang="en-US" altLang="en-US" dirty="0">
              <a:latin typeface="Times New Roman" panose="02020603050405020304" pitchFamily="18" charset="0"/>
              <a:cs typeface="Times New Roman" panose="02020603050405020304" pitchFamily="18" charset="0"/>
            </a:endParaRPr>
          </a:p>
          <a:p>
            <a:pPr marL="914400" lvl="3" algn="ctr">
              <a:defRPr/>
            </a:pPr>
            <a:r>
              <a:rPr lang="en-US" altLang="en-US" b="1" u="sng" dirty="0">
                <a:latin typeface="Times New Roman" panose="02020603050405020304" pitchFamily="18" charset="0"/>
                <a:cs typeface="Times New Roman" panose="02020603050405020304" pitchFamily="18" charset="0"/>
              </a:rPr>
              <a:t>***Primary Care for Active Duty**</a:t>
            </a:r>
          </a:p>
          <a:p>
            <a:pPr marL="914400" lvl="3" algn="ctr">
              <a:defRPr/>
            </a:pPr>
            <a:r>
              <a:rPr lang="en-US" altLang="en-US" dirty="0">
                <a:latin typeface="Times New Roman" panose="02020603050405020304" pitchFamily="18" charset="0"/>
                <a:cs typeface="Times New Roman" panose="02020603050405020304" pitchFamily="18" charset="0"/>
              </a:rPr>
              <a:t>Available Services for Dependents: </a:t>
            </a:r>
            <a:r>
              <a:rPr lang="en-US" altLang="en-US" sz="1600" i="1" dirty="0">
                <a:latin typeface="Times New Roman" panose="02020603050405020304" pitchFamily="18" charset="0"/>
                <a:cs typeface="Times New Roman" panose="02020603050405020304" pitchFamily="18" charset="0"/>
              </a:rPr>
              <a:t>Pharmacy (if in stock)</a:t>
            </a:r>
          </a:p>
          <a:p>
            <a:pPr marL="914400" lvl="3">
              <a:defRPr/>
            </a:pPr>
            <a:r>
              <a:rPr lang="en-US" altLang="en-US" sz="1600" i="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Medical Care: </a:t>
            </a:r>
            <a:r>
              <a:rPr lang="en-US" altLang="en-US" sz="1600" i="1" dirty="0">
                <a:latin typeface="Times New Roman" panose="02020603050405020304" pitchFamily="18" charset="0"/>
                <a:cs typeface="Times New Roman" panose="02020603050405020304" pitchFamily="18" charset="0"/>
              </a:rPr>
              <a:t>Based on space availability</a:t>
            </a:r>
          </a:p>
          <a:p>
            <a:pPr lvl="1" algn="ctr">
              <a:defRPr/>
            </a:pPr>
            <a:endParaRPr lang="en-US" altLang="en-US" b="1" dirty="0">
              <a:latin typeface="Times New Roman" panose="02020603050405020304" pitchFamily="18" charset="0"/>
              <a:cs typeface="Times New Roman" panose="02020603050405020304" pitchFamily="18" charset="0"/>
            </a:endParaRPr>
          </a:p>
          <a:p>
            <a:pPr algn="ctr"/>
            <a:r>
              <a:rPr lang="en-US" altLang="en-US" b="1" u="sng" dirty="0">
                <a:latin typeface="Times New Roman" panose="02020603050405020304" pitchFamily="18" charset="0"/>
                <a:cs typeface="Times New Roman" panose="02020603050405020304" pitchFamily="18" charset="0"/>
              </a:rPr>
              <a:t>After hours non-emergency care (For Enrolled Patients Only)</a:t>
            </a:r>
          </a:p>
          <a:p>
            <a:pPr marL="285750" indent="-285750">
              <a:buFont typeface="Arial" panose="020B0604020202020204" pitchFamily="34" charset="0"/>
              <a:buChar char="•"/>
            </a:pPr>
            <a:r>
              <a:rPr lang="en-US" altLang="en-US" i="1" dirty="0">
                <a:latin typeface="Times New Roman" panose="02020603050405020304" pitchFamily="18" charset="0"/>
                <a:cs typeface="Times New Roman" panose="02020603050405020304" pitchFamily="18" charset="0"/>
              </a:rPr>
              <a:t>Nurse Advise line: 1-800-404-4506, select option 4 (available 24/7)</a:t>
            </a: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en-US" i="1" dirty="0">
                <a:latin typeface="Times New Roman" panose="02020603050405020304" pitchFamily="18" charset="0"/>
                <a:cs typeface="Times New Roman" panose="02020603050405020304" pitchFamily="18" charset="0"/>
              </a:rPr>
              <a:t>Appointments are offered based on the urgency of your medical need</a:t>
            </a:r>
          </a:p>
          <a:p>
            <a:pPr marL="285750" indent="-285750">
              <a:buFont typeface="Arial" panose="020B0604020202020204" pitchFamily="34" charset="0"/>
              <a:buChar char="•"/>
            </a:pPr>
            <a:r>
              <a:rPr lang="en-US" altLang="en-US" i="1" dirty="0">
                <a:latin typeface="Times New Roman" panose="02020603050405020304" pitchFamily="18" charset="0"/>
                <a:cs typeface="Times New Roman" panose="02020603050405020304" pitchFamily="18" charset="0"/>
              </a:rPr>
              <a:t>Please bring your DOD ID card and have your FIN# available for your appointment</a:t>
            </a:r>
          </a:p>
          <a:p>
            <a:pPr lvl="1"/>
            <a:br>
              <a:rPr lang="en-US" b="1" dirty="0">
                <a:solidFill>
                  <a:srgbClr val="000000"/>
                </a:solidFill>
                <a:latin typeface="Times New Roman" pitchFamily="18" charset="0"/>
              </a:rPr>
            </a:br>
            <a:endParaRPr lang="en-US" b="1" dirty="0">
              <a:solidFill>
                <a:srgbClr val="000000"/>
              </a:solidFill>
              <a:latin typeface="Times New Roman" pitchFamily="18" charset="0"/>
            </a:endParaRPr>
          </a:p>
        </p:txBody>
      </p:sp>
      <p:sp>
        <p:nvSpPr>
          <p:cNvPr id="11" name="Text Box 8"/>
          <p:cNvSpPr txBox="1">
            <a:spLocks noChangeArrowheads="1"/>
          </p:cNvSpPr>
          <p:nvPr/>
        </p:nvSpPr>
        <p:spPr bwMode="auto">
          <a:xfrm>
            <a:off x="1282460" y="457200"/>
            <a:ext cx="7427358" cy="830997"/>
          </a:xfrm>
          <a:prstGeom prst="rect">
            <a:avLst/>
          </a:prstGeom>
          <a:noFill/>
          <a:ln w="9525">
            <a:noFill/>
            <a:miter lim="800000"/>
            <a:headEnd/>
            <a:tailEnd/>
          </a:ln>
        </p:spPr>
        <p:txBody>
          <a:bodyPr wrap="square">
            <a:spAutoFit/>
          </a:bodyPr>
          <a:lstStyle/>
          <a:p>
            <a:pPr algn="ctr"/>
            <a:r>
              <a:rPr lang="en-US" sz="2400" b="1" dirty="0">
                <a:latin typeface="Times New Roman" panose="02020603050405020304" pitchFamily="18" charset="0"/>
                <a:cs typeface="Times New Roman" panose="02020603050405020304" pitchFamily="18" charset="0"/>
              </a:rPr>
              <a:t>HEALTH BENEFITS ADVISOR </a:t>
            </a:r>
          </a:p>
          <a:p>
            <a:pPr algn="ctr"/>
            <a:r>
              <a:rPr lang="en-US" sz="2400" b="1" dirty="0">
                <a:latin typeface="Times New Roman" panose="02020603050405020304" pitchFamily="18" charset="0"/>
                <a:cs typeface="Times New Roman" panose="02020603050405020304" pitchFamily="18" charset="0"/>
              </a:rPr>
              <a:t>MEDICAL AND DENTAL BRIEF</a:t>
            </a:r>
          </a:p>
        </p:txBody>
      </p:sp>
      <p:pic>
        <p:nvPicPr>
          <p:cNvPr id="12"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a:xfrm>
            <a:off x="533400" y="1752600"/>
            <a:ext cx="2660890" cy="1773927"/>
          </a:xfrm>
          <a:prstGeom prst="rect">
            <a:avLst/>
          </a:prstGeom>
        </p:spPr>
      </p:pic>
    </p:spTree>
    <p:extLst>
      <p:ext uri="{BB962C8B-B14F-4D97-AF65-F5344CB8AC3E}">
        <p14:creationId xmlns:p14="http://schemas.microsoft.com/office/powerpoint/2010/main" val="201065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0"/>
            <a:ext cx="1146180" cy="1524000"/>
          </a:xfrm>
          <a:prstGeom prst="rect">
            <a:avLst/>
          </a:prstGeom>
        </p:spPr>
      </p:pic>
      <p:cxnSp>
        <p:nvCxnSpPr>
          <p:cNvPr id="6" name="Straight Connector 5"/>
          <p:cNvCxnSpPr/>
          <p:nvPr/>
        </p:nvCxnSpPr>
        <p:spPr>
          <a:xfrm>
            <a:off x="152400" y="1528314"/>
            <a:ext cx="86868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Footer Placeholder 1"/>
          <p:cNvSpPr txBox="1">
            <a:spLocks/>
          </p:cNvSpPr>
          <p:nvPr/>
        </p:nvSpPr>
        <p:spPr>
          <a:xfrm>
            <a:off x="2133600" y="6488393"/>
            <a:ext cx="5257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a:solidFill>
                  <a:schemeClr val="tx2">
                    <a:lumMod val="75000"/>
                  </a:schemeClr>
                </a:solidFill>
                <a:latin typeface="Lucida Calligraphy" panose="03010101010101010101" pitchFamily="66" charset="0"/>
              </a:rPr>
              <a:t>Guarding the Health of the Fleet</a:t>
            </a:r>
          </a:p>
          <a:p>
            <a:endParaRPr lang="en-US" dirty="0">
              <a:solidFill>
                <a:schemeClr val="tx2">
                  <a:lumMod val="75000"/>
                </a:schemeClr>
              </a:solidFill>
            </a:endParaRPr>
          </a:p>
        </p:txBody>
      </p:sp>
      <p:sp>
        <p:nvSpPr>
          <p:cNvPr id="10" name="Rectangle 9"/>
          <p:cNvSpPr>
            <a:spLocks noChangeArrowheads="1"/>
          </p:cNvSpPr>
          <p:nvPr/>
        </p:nvSpPr>
        <p:spPr bwMode="auto">
          <a:xfrm>
            <a:off x="357981" y="1676400"/>
            <a:ext cx="8351837" cy="1384995"/>
          </a:xfrm>
          <a:prstGeom prst="rect">
            <a:avLst/>
          </a:prstGeom>
          <a:noFill/>
          <a:ln w="9525">
            <a:noFill/>
            <a:miter lim="800000"/>
            <a:headEnd/>
            <a:tailEnd/>
          </a:ln>
        </p:spPr>
        <p:txBody>
          <a:bodyPr wrap="square">
            <a:spAutoFit/>
          </a:bodyPr>
          <a:lstStyle/>
          <a:p>
            <a:pPr algn="ctr"/>
            <a:endParaRPr lang="en-US" sz="4800" b="1" dirty="0">
              <a:solidFill>
                <a:srgbClr val="000000"/>
              </a:solidFill>
              <a:latin typeface="Times New Roman" pitchFamily="18" charset="0"/>
            </a:endParaRPr>
          </a:p>
          <a:p>
            <a:pPr algn="ctr"/>
            <a:endParaRPr lang="en-US" b="1" dirty="0">
              <a:latin typeface="Times New Roman" pitchFamily="18" charset="0"/>
            </a:endParaRPr>
          </a:p>
          <a:p>
            <a:pPr algn="ctr"/>
            <a:endParaRPr lang="en-US" b="1" dirty="0">
              <a:latin typeface="Times New Roman" pitchFamily="18" charset="0"/>
            </a:endParaRPr>
          </a:p>
        </p:txBody>
      </p:sp>
      <p:sp>
        <p:nvSpPr>
          <p:cNvPr id="11" name="Text Box 8"/>
          <p:cNvSpPr txBox="1">
            <a:spLocks noChangeArrowheads="1"/>
          </p:cNvSpPr>
          <p:nvPr/>
        </p:nvSpPr>
        <p:spPr bwMode="auto">
          <a:xfrm>
            <a:off x="1282460" y="457200"/>
            <a:ext cx="7427358" cy="830997"/>
          </a:xfrm>
          <a:prstGeom prst="rect">
            <a:avLst/>
          </a:prstGeom>
          <a:noFill/>
          <a:ln w="9525">
            <a:noFill/>
            <a:miter lim="800000"/>
            <a:headEnd/>
            <a:tailEnd/>
          </a:ln>
        </p:spPr>
        <p:txBody>
          <a:bodyPr wrap="square">
            <a:spAutoFit/>
          </a:bodyPr>
          <a:lstStyle/>
          <a:p>
            <a:pPr algn="ctr"/>
            <a:r>
              <a:rPr lang="en-US" sz="2400" b="1" dirty="0">
                <a:latin typeface="Times New Roman" panose="02020603050405020304" pitchFamily="18" charset="0"/>
                <a:cs typeface="Times New Roman" panose="02020603050405020304" pitchFamily="18" charset="0"/>
              </a:rPr>
              <a:t>HEALTH BENEFITS ADVISOR </a:t>
            </a:r>
          </a:p>
          <a:p>
            <a:pPr algn="ctr"/>
            <a:r>
              <a:rPr lang="en-US" sz="2400" b="1" dirty="0">
                <a:latin typeface="Times New Roman" panose="02020603050405020304" pitchFamily="18" charset="0"/>
                <a:cs typeface="Times New Roman" panose="02020603050405020304" pitchFamily="18" charset="0"/>
              </a:rPr>
              <a:t>MEDICAL AND DENTAL BRIEF</a:t>
            </a:r>
          </a:p>
        </p:txBody>
      </p:sp>
      <p:sp>
        <p:nvSpPr>
          <p:cNvPr id="2" name="Rectangle 1"/>
          <p:cNvSpPr/>
          <p:nvPr/>
        </p:nvSpPr>
        <p:spPr>
          <a:xfrm>
            <a:off x="457200" y="1835268"/>
            <a:ext cx="7772400" cy="4401205"/>
          </a:xfrm>
          <a:prstGeom prst="rect">
            <a:avLst/>
          </a:prstGeom>
        </p:spPr>
        <p:txBody>
          <a:bodyPr wrap="square">
            <a:spAutoFit/>
          </a:bodyPr>
          <a:lstStyle/>
          <a:p>
            <a:pPr algn="ctr"/>
            <a:r>
              <a:rPr lang="en-US" sz="2000" b="1" u="sng" dirty="0">
                <a:latin typeface="Times New Roman" panose="02020603050405020304" pitchFamily="18" charset="0"/>
                <a:cs typeface="Times New Roman" panose="02020603050405020304" pitchFamily="18" charset="0"/>
              </a:rPr>
              <a:t>VA / Gourley DOD Medical Clinic</a:t>
            </a:r>
          </a:p>
          <a:p>
            <a:pPr algn="ctr"/>
            <a:r>
              <a:rPr lang="en-US" altLang="en-US" sz="2000" b="1" i="1" dirty="0">
                <a:latin typeface="Times New Roman" panose="02020603050405020304" pitchFamily="18" charset="0"/>
                <a:cs typeface="Times New Roman" panose="02020603050405020304" pitchFamily="18" charset="0"/>
              </a:rPr>
              <a:t>***Primary Care for Family Members / Pediatric Clinic***</a:t>
            </a:r>
          </a:p>
          <a:p>
            <a:r>
              <a:rPr lang="en-US" altLang="en-US" sz="1600" dirty="0">
                <a:latin typeface="Times New Roman" panose="02020603050405020304" pitchFamily="18" charset="0"/>
                <a:cs typeface="Times New Roman" panose="02020603050405020304" pitchFamily="18" charset="0"/>
              </a:rPr>
              <a:t>                   Primary Place of care for International Military Students Dependents</a:t>
            </a:r>
          </a:p>
          <a:p>
            <a:r>
              <a:rPr lang="en-US" altLang="en-US" sz="1600" i="1" dirty="0">
                <a:latin typeface="Times New Roman" panose="02020603050405020304" pitchFamily="18" charset="0"/>
                <a:cs typeface="Times New Roman" panose="02020603050405020304" pitchFamily="18" charset="0"/>
              </a:rPr>
              <a:t> Primary Military Medical Treatment Facility is only for family members of the IMS. Services provided are appointment with Primary Care Provider for routine exams (physical, required school medical exams, and sports physical exams), any non-emergent or non-urgent medical care (annual checkup). </a:t>
            </a:r>
          </a:p>
          <a:p>
            <a:endParaRPr lang="en-US" alt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en-US" sz="1600" b="1" dirty="0">
                <a:latin typeface="Times New Roman" panose="02020603050405020304" pitchFamily="18" charset="0"/>
                <a:cs typeface="Times New Roman" panose="02020603050405020304" pitchFamily="18" charset="0"/>
              </a:rPr>
              <a:t>Location: </a:t>
            </a:r>
            <a:r>
              <a:rPr lang="en-US" altLang="en-US" sz="1600" i="1" dirty="0">
                <a:latin typeface="Times New Roman" panose="02020603050405020304" pitchFamily="18" charset="0"/>
                <a:cs typeface="Times New Roman" panose="02020603050405020304" pitchFamily="18" charset="0"/>
              </a:rPr>
              <a:t>201 9</a:t>
            </a:r>
            <a:r>
              <a:rPr lang="en-US" altLang="en-US" sz="1600" i="1" baseline="30000" dirty="0">
                <a:latin typeface="Times New Roman" panose="02020603050405020304" pitchFamily="18" charset="0"/>
                <a:cs typeface="Times New Roman" panose="02020603050405020304" pitchFamily="18" charset="0"/>
              </a:rPr>
              <a:t>th</a:t>
            </a:r>
            <a:r>
              <a:rPr lang="en-US" altLang="en-US" sz="1600" i="1" dirty="0">
                <a:latin typeface="Times New Roman" panose="02020603050405020304" pitchFamily="18" charset="0"/>
                <a:cs typeface="Times New Roman" panose="02020603050405020304" pitchFamily="18" charset="0"/>
              </a:rPr>
              <a:t> Street, 3</a:t>
            </a:r>
            <a:r>
              <a:rPr lang="en-US" altLang="en-US" sz="1600" i="1" baseline="30000" dirty="0">
                <a:latin typeface="Times New Roman" panose="02020603050405020304" pitchFamily="18" charset="0"/>
                <a:cs typeface="Times New Roman" panose="02020603050405020304" pitchFamily="18" charset="0"/>
              </a:rPr>
              <a:t>rd</a:t>
            </a:r>
            <a:r>
              <a:rPr lang="en-US" altLang="en-US" sz="1600" i="1" dirty="0">
                <a:latin typeface="Times New Roman" panose="02020603050405020304" pitchFamily="18" charset="0"/>
                <a:cs typeface="Times New Roman" panose="02020603050405020304" pitchFamily="18" charset="0"/>
              </a:rPr>
              <a:t> Floor, Marina, CA 93933</a:t>
            </a:r>
          </a:p>
          <a:p>
            <a:pPr marL="342900" indent="-342900">
              <a:buFont typeface="Arial" panose="020B0604020202020204" pitchFamily="34" charset="0"/>
              <a:buChar char="•"/>
            </a:pPr>
            <a:endParaRPr lang="en-US" altLang="en-US" sz="16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en-US" sz="1600" b="1" dirty="0">
                <a:latin typeface="Times New Roman" panose="02020603050405020304" pitchFamily="18" charset="0"/>
                <a:cs typeface="Times New Roman" panose="02020603050405020304" pitchFamily="18" charset="0"/>
              </a:rPr>
              <a:t>Clinic hours</a:t>
            </a:r>
            <a:r>
              <a:rPr lang="en-US" altLang="en-US" sz="1600" dirty="0">
                <a:latin typeface="Times New Roman" panose="02020603050405020304" pitchFamily="18" charset="0"/>
                <a:cs typeface="Times New Roman" panose="02020603050405020304" pitchFamily="18" charset="0"/>
              </a:rPr>
              <a:t>: </a:t>
            </a:r>
            <a:r>
              <a:rPr lang="en-US" altLang="en-US" sz="1600" i="1" dirty="0">
                <a:latin typeface="Times New Roman" panose="02020603050405020304" pitchFamily="18" charset="0"/>
                <a:cs typeface="Times New Roman" panose="02020603050405020304" pitchFamily="18" charset="0"/>
              </a:rPr>
              <a:t>Mon- Fri 0800-1630, Close for lunch 1230-1330</a:t>
            </a:r>
          </a:p>
          <a:p>
            <a:pPr marL="285750" indent="-285750">
              <a:buFont typeface="Arial" panose="020B0604020202020204" pitchFamily="34" charset="0"/>
              <a:buChar char="•"/>
            </a:pPr>
            <a:r>
              <a:rPr lang="en-US" altLang="en-US" sz="1600" dirty="0">
                <a:latin typeface="Times New Roman" panose="02020603050405020304" pitchFamily="18" charset="0"/>
                <a:cs typeface="Times New Roman" panose="02020603050405020304" pitchFamily="18" charset="0"/>
              </a:rPr>
              <a:t>                        </a:t>
            </a:r>
            <a:r>
              <a:rPr lang="en-US" altLang="en-US" sz="1600" i="1" dirty="0">
                <a:latin typeface="Times New Roman" panose="02020603050405020304" pitchFamily="18" charset="0"/>
                <a:cs typeface="Times New Roman" panose="02020603050405020304" pitchFamily="18" charset="0"/>
              </a:rPr>
              <a:t>Third Thursday of the Month 0800-1030</a:t>
            </a:r>
          </a:p>
          <a:p>
            <a:endParaRPr lang="en-US" altLang="en-US" sz="16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en-US" sz="1600" b="1" dirty="0">
                <a:latin typeface="Times New Roman" panose="02020603050405020304" pitchFamily="18" charset="0"/>
                <a:cs typeface="Times New Roman" panose="02020603050405020304" pitchFamily="18" charset="0"/>
              </a:rPr>
              <a:t>Appointment Line Phone #: </a:t>
            </a:r>
            <a:r>
              <a:rPr lang="en-US" altLang="en-US" sz="1600" i="1" dirty="0">
                <a:latin typeface="Times New Roman" panose="02020603050405020304" pitchFamily="18" charset="0"/>
                <a:cs typeface="Times New Roman" panose="02020603050405020304" pitchFamily="18" charset="0"/>
              </a:rPr>
              <a:t>1-800-404-4506 </a:t>
            </a:r>
            <a:r>
              <a:rPr lang="en-US" altLang="en-US" sz="1600" i="1" dirty="0">
                <a:solidFill>
                  <a:srgbClr val="FF0000"/>
                </a:solidFill>
                <a:latin typeface="Times New Roman" panose="02020603050405020304" pitchFamily="18" charset="0"/>
                <a:cs typeface="Times New Roman" panose="02020603050405020304" pitchFamily="18" charset="0"/>
              </a:rPr>
              <a:t>***Ask to be warm-Transferred to the VA Gourley Clinic***</a:t>
            </a:r>
          </a:p>
          <a:p>
            <a:endParaRPr lang="en-US" altLang="en-US" sz="1600" dirty="0">
              <a:latin typeface="Times New Roman" panose="02020603050405020304" pitchFamily="18" charset="0"/>
              <a:cs typeface="Times New Roman" panose="02020603050405020304" pitchFamily="18" charset="0"/>
            </a:endParaRPr>
          </a:p>
          <a:p>
            <a:r>
              <a:rPr lang="en-US" altLang="en-US" sz="1600" b="1" i="1" dirty="0">
                <a:latin typeface="Times New Roman" panose="02020603050405020304" pitchFamily="18" charset="0"/>
                <a:cs typeface="Times New Roman" panose="02020603050405020304" pitchFamily="18" charset="0"/>
              </a:rPr>
              <a:t>***Available for all foreign military dependent family members on your </a:t>
            </a:r>
            <a:r>
              <a:rPr lang="en-US" altLang="en-US" sz="1600" b="1" i="1">
                <a:latin typeface="Times New Roman" panose="02020603050405020304" pitchFamily="18" charset="0"/>
                <a:cs typeface="Times New Roman" panose="02020603050405020304" pitchFamily="18" charset="0"/>
              </a:rPr>
              <a:t>ITO***</a:t>
            </a:r>
            <a:endParaRPr lang="en-US"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9253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0"/>
            <a:ext cx="1146180" cy="1524000"/>
          </a:xfrm>
          <a:prstGeom prst="rect">
            <a:avLst/>
          </a:prstGeom>
        </p:spPr>
      </p:pic>
      <p:cxnSp>
        <p:nvCxnSpPr>
          <p:cNvPr id="6" name="Straight Connector 5"/>
          <p:cNvCxnSpPr/>
          <p:nvPr/>
        </p:nvCxnSpPr>
        <p:spPr>
          <a:xfrm>
            <a:off x="152400" y="1528314"/>
            <a:ext cx="86868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Footer Placeholder 1"/>
          <p:cNvSpPr txBox="1">
            <a:spLocks/>
          </p:cNvSpPr>
          <p:nvPr/>
        </p:nvSpPr>
        <p:spPr>
          <a:xfrm>
            <a:off x="2133600" y="6488393"/>
            <a:ext cx="5257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a:solidFill>
                  <a:schemeClr val="tx2">
                    <a:lumMod val="75000"/>
                  </a:schemeClr>
                </a:solidFill>
                <a:latin typeface="Lucida Calligraphy" panose="03010101010101010101" pitchFamily="66" charset="0"/>
              </a:rPr>
              <a:t>Guarding the Health of the Fleet</a:t>
            </a:r>
          </a:p>
          <a:p>
            <a:endParaRPr lang="en-US" dirty="0">
              <a:solidFill>
                <a:schemeClr val="tx2">
                  <a:lumMod val="75000"/>
                </a:schemeClr>
              </a:solidFill>
            </a:endParaRPr>
          </a:p>
        </p:txBody>
      </p:sp>
      <p:sp>
        <p:nvSpPr>
          <p:cNvPr id="10" name="Rectangle 9"/>
          <p:cNvSpPr>
            <a:spLocks noChangeArrowheads="1"/>
          </p:cNvSpPr>
          <p:nvPr/>
        </p:nvSpPr>
        <p:spPr bwMode="auto">
          <a:xfrm>
            <a:off x="357981" y="1676400"/>
            <a:ext cx="8351837" cy="4801314"/>
          </a:xfrm>
          <a:prstGeom prst="rect">
            <a:avLst/>
          </a:prstGeom>
          <a:noFill/>
          <a:ln w="9525">
            <a:noFill/>
            <a:miter lim="800000"/>
            <a:headEnd/>
            <a:tailEnd/>
          </a:ln>
        </p:spPr>
        <p:txBody>
          <a:bodyPr wrap="square">
            <a:spAutoFit/>
          </a:bodyPr>
          <a:lstStyle/>
          <a:p>
            <a:pPr algn="ctr"/>
            <a:r>
              <a:rPr lang="en-US" altLang="en-US" sz="2400" b="1" u="sng" dirty="0">
                <a:latin typeface="Lucida Sans Typewriter" panose="020B0509030504030204" pitchFamily="49" charset="0"/>
              </a:rPr>
              <a:t>Pregnancy Insurance Requirements</a:t>
            </a:r>
          </a:p>
          <a:p>
            <a:pPr algn="ctr"/>
            <a:endParaRPr lang="en-US" altLang="en-US" sz="2400" b="1" u="sng" dirty="0">
              <a:latin typeface="+mj-lt"/>
            </a:endParaRPr>
          </a:p>
          <a:p>
            <a:pPr marL="285750" indent="-285750">
              <a:buFont typeface="Arial" panose="020B0604020202020204" pitchFamily="34" charset="0"/>
              <a:buChar char="•"/>
            </a:pPr>
            <a:r>
              <a:rPr lang="en-US" altLang="en-US" sz="1600" b="1" i="1" dirty="0"/>
              <a:t>Foreign military/ foreign civilians and their family members are qualified for pregnancy insurance coverage within 60 days of arrival to the United States or during the open enrollment period usually November 15 – January 15</a:t>
            </a:r>
          </a:p>
          <a:p>
            <a:pPr marL="285750" indent="-285750">
              <a:buFont typeface="Arial" panose="020B0604020202020204" pitchFamily="34" charset="0"/>
              <a:buChar char="•"/>
            </a:pPr>
            <a:endParaRPr lang="en-US" altLang="en-US" sz="1600" i="1" dirty="0">
              <a:cs typeface="Arial" panose="020B0604020202020204" pitchFamily="34" charset="0"/>
            </a:endParaRPr>
          </a:p>
          <a:p>
            <a:pPr marL="285750" indent="-285750">
              <a:buFont typeface="Arial" panose="020B0604020202020204" pitchFamily="34" charset="0"/>
              <a:buChar char="•"/>
            </a:pPr>
            <a:r>
              <a:rPr lang="en-US" altLang="en-US" sz="1600" i="1" dirty="0">
                <a:cs typeface="Arial" panose="020B0604020202020204" pitchFamily="34" charset="0"/>
              </a:rPr>
              <a:t>Pregnancy insurance must include coverage of pre and post natal care, as well as delivery, of at least $250,000 (this is in addition to the $400,000 minimum coverage for basic medical insurance)</a:t>
            </a:r>
          </a:p>
          <a:p>
            <a:pPr marL="285750" indent="-285750">
              <a:buFont typeface="Arial" panose="020B0604020202020204" pitchFamily="34" charset="0"/>
              <a:buChar char="•"/>
            </a:pPr>
            <a:endParaRPr lang="en-US" altLang="en-US" sz="1600" i="1" dirty="0">
              <a:cs typeface="Arial" panose="020B0604020202020204" pitchFamily="34" charset="0"/>
            </a:endParaRPr>
          </a:p>
          <a:p>
            <a:pPr marL="285750" indent="-285750">
              <a:buFont typeface="Arial" panose="020B0604020202020204" pitchFamily="34" charset="0"/>
              <a:buChar char="•"/>
            </a:pPr>
            <a:r>
              <a:rPr lang="en-US" altLang="en-US" sz="1600" i="1" dirty="0">
                <a:cs typeface="Arial" panose="020B0604020202020204" pitchFamily="34" charset="0"/>
              </a:rPr>
              <a:t>If medical costs are paid by your country, country will be notified of impending pregnancy through official channels</a:t>
            </a:r>
          </a:p>
          <a:p>
            <a:pPr marL="285750" indent="-285750">
              <a:buFont typeface="Arial" panose="020B0604020202020204" pitchFamily="34" charset="0"/>
              <a:buChar char="•"/>
            </a:pPr>
            <a:endParaRPr lang="en-US" altLang="en-US" sz="1600" i="1" dirty="0">
              <a:cs typeface="Arial" panose="020B0604020202020204" pitchFamily="34" charset="0"/>
            </a:endParaRPr>
          </a:p>
          <a:p>
            <a:pPr marL="285750" indent="-285750">
              <a:buFont typeface="Arial" panose="020B0604020202020204" pitchFamily="34" charset="0"/>
              <a:buChar char="•"/>
            </a:pPr>
            <a:r>
              <a:rPr lang="en-US" altLang="en-US" sz="1600" i="1" dirty="0">
                <a:cs typeface="Arial" panose="020B0604020202020204" pitchFamily="34" charset="0"/>
              </a:rPr>
              <a:t>Unless ITO specifically states foreign government or FMS case will pay all costs related to that pregnancy and delivery, spouses who are pregnant prior to departure for Monterey must present proof of complete pregnancy coverage prior to being authorized as an accompanying dependent on the ITO</a:t>
            </a:r>
            <a:endParaRPr lang="en-US" sz="2400" b="1" i="1" dirty="0">
              <a:latin typeface="+mj-lt"/>
            </a:endParaRPr>
          </a:p>
          <a:p>
            <a:pPr algn="ctr"/>
            <a:endParaRPr lang="en-US" b="1" dirty="0">
              <a:latin typeface="Times New Roman" pitchFamily="18" charset="0"/>
            </a:endParaRPr>
          </a:p>
        </p:txBody>
      </p:sp>
      <p:sp>
        <p:nvSpPr>
          <p:cNvPr id="11" name="Text Box 8"/>
          <p:cNvSpPr txBox="1">
            <a:spLocks noChangeArrowheads="1"/>
          </p:cNvSpPr>
          <p:nvPr/>
        </p:nvSpPr>
        <p:spPr bwMode="auto">
          <a:xfrm>
            <a:off x="1282460" y="457200"/>
            <a:ext cx="7427358" cy="830997"/>
          </a:xfrm>
          <a:prstGeom prst="rect">
            <a:avLst/>
          </a:prstGeom>
          <a:noFill/>
          <a:ln w="9525">
            <a:noFill/>
            <a:miter lim="800000"/>
            <a:headEnd/>
            <a:tailEnd/>
          </a:ln>
        </p:spPr>
        <p:txBody>
          <a:bodyPr wrap="square">
            <a:spAutoFit/>
          </a:bodyPr>
          <a:lstStyle/>
          <a:p>
            <a:pPr algn="ctr"/>
            <a:r>
              <a:rPr lang="en-US" sz="2400" b="1" dirty="0">
                <a:latin typeface="Times New Roman" panose="02020603050405020304" pitchFamily="18" charset="0"/>
                <a:cs typeface="Times New Roman" panose="02020603050405020304" pitchFamily="18" charset="0"/>
              </a:rPr>
              <a:t>HEALTH BENEFITS ADVISOR </a:t>
            </a:r>
          </a:p>
          <a:p>
            <a:pPr algn="ctr"/>
            <a:r>
              <a:rPr lang="en-US" sz="2400" b="1" dirty="0">
                <a:latin typeface="Times New Roman" panose="02020603050405020304" pitchFamily="18" charset="0"/>
                <a:cs typeface="Times New Roman" panose="02020603050405020304" pitchFamily="18" charset="0"/>
              </a:rPr>
              <a:t>MEDICAL AND DENTAL BRIEF</a:t>
            </a:r>
          </a:p>
        </p:txBody>
      </p:sp>
    </p:spTree>
    <p:extLst>
      <p:ext uri="{BB962C8B-B14F-4D97-AF65-F5344CB8AC3E}">
        <p14:creationId xmlns:p14="http://schemas.microsoft.com/office/powerpoint/2010/main" val="283223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0"/>
            <a:ext cx="1146180" cy="1524000"/>
          </a:xfrm>
          <a:prstGeom prst="rect">
            <a:avLst/>
          </a:prstGeom>
        </p:spPr>
      </p:pic>
      <p:cxnSp>
        <p:nvCxnSpPr>
          <p:cNvPr id="6" name="Straight Connector 5"/>
          <p:cNvCxnSpPr/>
          <p:nvPr/>
        </p:nvCxnSpPr>
        <p:spPr>
          <a:xfrm>
            <a:off x="152400" y="1528314"/>
            <a:ext cx="86868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Footer Placeholder 1"/>
          <p:cNvSpPr txBox="1">
            <a:spLocks/>
          </p:cNvSpPr>
          <p:nvPr/>
        </p:nvSpPr>
        <p:spPr>
          <a:xfrm>
            <a:off x="2133600" y="6488393"/>
            <a:ext cx="5257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a:solidFill>
                  <a:schemeClr val="tx2">
                    <a:lumMod val="75000"/>
                  </a:schemeClr>
                </a:solidFill>
                <a:latin typeface="Lucida Calligraphy" panose="03010101010101010101" pitchFamily="66" charset="0"/>
              </a:rPr>
              <a:t>Guarding the Health of the Fleet</a:t>
            </a:r>
          </a:p>
          <a:p>
            <a:endParaRPr lang="en-US" dirty="0">
              <a:solidFill>
                <a:schemeClr val="tx2">
                  <a:lumMod val="75000"/>
                </a:schemeClr>
              </a:solidFill>
            </a:endParaRPr>
          </a:p>
        </p:txBody>
      </p:sp>
      <p:sp>
        <p:nvSpPr>
          <p:cNvPr id="10" name="Rectangle 9"/>
          <p:cNvSpPr>
            <a:spLocks noChangeArrowheads="1"/>
          </p:cNvSpPr>
          <p:nvPr/>
        </p:nvSpPr>
        <p:spPr bwMode="auto">
          <a:xfrm>
            <a:off x="357981" y="1676400"/>
            <a:ext cx="8351837" cy="3877985"/>
          </a:xfrm>
          <a:prstGeom prst="rect">
            <a:avLst/>
          </a:prstGeom>
          <a:noFill/>
          <a:ln w="9525">
            <a:noFill/>
            <a:miter lim="800000"/>
            <a:headEnd/>
            <a:tailEnd/>
          </a:ln>
        </p:spPr>
        <p:txBody>
          <a:bodyPr wrap="square">
            <a:spAutoFit/>
          </a:bodyPr>
          <a:lstStyle/>
          <a:p>
            <a:pPr algn="ctr"/>
            <a:r>
              <a:rPr lang="en-US" altLang="en-US" sz="2400" b="1" u="sng" dirty="0">
                <a:latin typeface="Lucida Sans Typewriter" panose="020B0509030504030204" pitchFamily="49" charset="0"/>
              </a:rPr>
              <a:t>Medical Facilities Off Limits for Routine Care</a:t>
            </a:r>
          </a:p>
          <a:p>
            <a:pPr algn="ctr"/>
            <a:endParaRPr lang="en-US" altLang="en-US" sz="2000" b="1" u="sng" dirty="0"/>
          </a:p>
          <a:p>
            <a:pPr algn="ctr"/>
            <a:endParaRPr lang="en-US" sz="2000" b="1" u="sng"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defRPr/>
            </a:pPr>
            <a:r>
              <a:rPr lang="en-US" sz="2000" b="1" i="1" dirty="0">
                <a:latin typeface="Times New Roman" panose="02020603050405020304" pitchFamily="18" charset="0"/>
                <a:cs typeface="Times New Roman" panose="02020603050405020304" pitchFamily="18" charset="0"/>
              </a:rPr>
              <a:t>Foreign military or their dependents are not allowed to seek care for pregnancy or routine visit at the Travis Airforce base unless referred by the Presidio of Monterey Army Health Clinic.</a:t>
            </a:r>
          </a:p>
          <a:p>
            <a:pPr>
              <a:defRPr/>
            </a:pPr>
            <a:endParaRPr lang="en-US"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defRPr/>
            </a:pPr>
            <a:r>
              <a:rPr lang="en-US" sz="2000" b="1" i="1" dirty="0">
                <a:latin typeface="Times New Roman" panose="02020603050405020304" pitchFamily="18" charset="0"/>
                <a:cs typeface="Times New Roman" panose="02020603050405020304" pitchFamily="18" charset="0"/>
              </a:rPr>
              <a:t>Foreign Military or their dependents are not allowed to get the care at the Seaside Public Health Center.</a:t>
            </a:r>
            <a:endParaRPr lang="en-US" sz="2000" i="1" dirty="0">
              <a:latin typeface="Times New Roman" panose="02020603050405020304" pitchFamily="18" charset="0"/>
              <a:cs typeface="Times New Roman" panose="02020603050405020304" pitchFamily="18" charset="0"/>
            </a:endParaRPr>
          </a:p>
          <a:p>
            <a:pPr algn="ctr"/>
            <a:endParaRPr lang="en-US" sz="2000" b="1" dirty="0">
              <a:latin typeface="Times New Roman" pitchFamily="18" charset="0"/>
            </a:endParaRPr>
          </a:p>
          <a:p>
            <a:pPr algn="ctr"/>
            <a:endParaRPr lang="en-US" b="1" dirty="0">
              <a:latin typeface="Times New Roman" pitchFamily="18" charset="0"/>
            </a:endParaRPr>
          </a:p>
        </p:txBody>
      </p:sp>
      <p:sp>
        <p:nvSpPr>
          <p:cNvPr id="11" name="Text Box 8"/>
          <p:cNvSpPr txBox="1">
            <a:spLocks noChangeArrowheads="1"/>
          </p:cNvSpPr>
          <p:nvPr/>
        </p:nvSpPr>
        <p:spPr bwMode="auto">
          <a:xfrm>
            <a:off x="1222380" y="464328"/>
            <a:ext cx="7427358" cy="830997"/>
          </a:xfrm>
          <a:prstGeom prst="rect">
            <a:avLst/>
          </a:prstGeom>
          <a:noFill/>
          <a:ln w="9525">
            <a:noFill/>
            <a:miter lim="800000"/>
            <a:headEnd/>
            <a:tailEnd/>
          </a:ln>
        </p:spPr>
        <p:txBody>
          <a:bodyPr wrap="square">
            <a:spAutoFit/>
          </a:bodyPr>
          <a:lstStyle/>
          <a:p>
            <a:pPr algn="ctr"/>
            <a:r>
              <a:rPr lang="en-US" sz="2400" b="1" dirty="0">
                <a:latin typeface="Times New Roman" panose="02020603050405020304" pitchFamily="18" charset="0"/>
                <a:cs typeface="Times New Roman" panose="02020603050405020304" pitchFamily="18" charset="0"/>
              </a:rPr>
              <a:t>HEALTH BENEFITS ADVISOR </a:t>
            </a:r>
          </a:p>
          <a:p>
            <a:pPr algn="ctr"/>
            <a:r>
              <a:rPr lang="en-US" sz="2400" b="1" dirty="0">
                <a:latin typeface="Times New Roman" panose="02020603050405020304" pitchFamily="18" charset="0"/>
                <a:cs typeface="Times New Roman" panose="02020603050405020304" pitchFamily="18" charset="0"/>
              </a:rPr>
              <a:t>MEDICAL AND DENTAL BRIEF</a:t>
            </a:r>
          </a:p>
        </p:txBody>
      </p:sp>
    </p:spTree>
    <p:extLst>
      <p:ext uri="{BB962C8B-B14F-4D97-AF65-F5344CB8AC3E}">
        <p14:creationId xmlns:p14="http://schemas.microsoft.com/office/powerpoint/2010/main" val="4124798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0"/>
            <a:ext cx="1146180" cy="1524000"/>
          </a:xfrm>
          <a:prstGeom prst="rect">
            <a:avLst/>
          </a:prstGeom>
        </p:spPr>
      </p:pic>
      <p:cxnSp>
        <p:nvCxnSpPr>
          <p:cNvPr id="6" name="Straight Connector 5"/>
          <p:cNvCxnSpPr/>
          <p:nvPr/>
        </p:nvCxnSpPr>
        <p:spPr>
          <a:xfrm>
            <a:off x="152400" y="1528314"/>
            <a:ext cx="86868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Footer Placeholder 1"/>
          <p:cNvSpPr txBox="1">
            <a:spLocks/>
          </p:cNvSpPr>
          <p:nvPr/>
        </p:nvSpPr>
        <p:spPr>
          <a:xfrm>
            <a:off x="2133600" y="6488393"/>
            <a:ext cx="5257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a:solidFill>
                  <a:schemeClr val="tx2">
                    <a:lumMod val="75000"/>
                  </a:schemeClr>
                </a:solidFill>
                <a:latin typeface="Lucida Calligraphy" panose="03010101010101010101" pitchFamily="66" charset="0"/>
              </a:rPr>
              <a:t>Guarding the Health of the Fleet</a:t>
            </a:r>
          </a:p>
          <a:p>
            <a:endParaRPr lang="en-US" dirty="0">
              <a:solidFill>
                <a:schemeClr val="tx2">
                  <a:lumMod val="75000"/>
                </a:schemeClr>
              </a:solidFill>
            </a:endParaRPr>
          </a:p>
        </p:txBody>
      </p:sp>
      <p:sp>
        <p:nvSpPr>
          <p:cNvPr id="10" name="Rectangle 9"/>
          <p:cNvSpPr>
            <a:spLocks noChangeArrowheads="1"/>
          </p:cNvSpPr>
          <p:nvPr/>
        </p:nvSpPr>
        <p:spPr bwMode="auto">
          <a:xfrm>
            <a:off x="357981" y="1676400"/>
            <a:ext cx="8351837" cy="3914918"/>
          </a:xfrm>
          <a:prstGeom prst="rect">
            <a:avLst/>
          </a:prstGeom>
          <a:noFill/>
          <a:ln w="9525">
            <a:noFill/>
            <a:miter lim="800000"/>
            <a:headEnd/>
            <a:tailEnd/>
          </a:ln>
        </p:spPr>
        <p:txBody>
          <a:bodyPr wrap="square">
            <a:spAutoFit/>
          </a:bodyPr>
          <a:lstStyle/>
          <a:p>
            <a:pPr algn="ctr"/>
            <a:r>
              <a:rPr lang="en-US" altLang="en-US" sz="4800" i="1" dirty="0">
                <a:solidFill>
                  <a:srgbClr val="FF0000"/>
                </a:solidFill>
                <a:latin typeface="Arial" panose="020B0604020202020204" pitchFamily="34" charset="0"/>
              </a:rPr>
              <a:t>Emergency</a:t>
            </a:r>
          </a:p>
          <a:p>
            <a:pPr>
              <a:lnSpc>
                <a:spcPct val="80000"/>
              </a:lnSpc>
              <a:defRPr/>
            </a:pPr>
            <a:endParaRPr lang="en-US" altLang="en-US" sz="2800" dirty="0">
              <a:latin typeface="Arial" charset="0"/>
            </a:endParaRPr>
          </a:p>
          <a:p>
            <a:pPr>
              <a:lnSpc>
                <a:spcPct val="80000"/>
              </a:lnSpc>
              <a:defRPr/>
            </a:pPr>
            <a:r>
              <a:rPr lang="en-US" altLang="en-US" sz="2800" i="1" dirty="0">
                <a:latin typeface="Arial" charset="0"/>
              </a:rPr>
              <a:t>Call –911 </a:t>
            </a:r>
            <a:r>
              <a:rPr lang="en-US" sz="2800" i="1" dirty="0"/>
              <a:t>For emergency care (threat to life, limbs, eyesight), members should go to the closest available Emergency Room, which for the Monterey Peninsula is the Community Hospital of the Monterey Peninsula (CHOMP) 831-624-5311</a:t>
            </a:r>
          </a:p>
          <a:p>
            <a:pPr marL="400050" lvl="1" indent="0">
              <a:buFontTx/>
              <a:buNone/>
              <a:defRPr/>
            </a:pPr>
            <a:endParaRPr lang="en-US" altLang="en-US" dirty="0">
              <a:latin typeface="Arial" charset="0"/>
            </a:endParaRPr>
          </a:p>
          <a:p>
            <a:pPr marL="400050" lvl="1" indent="0">
              <a:buFontTx/>
              <a:buNone/>
              <a:defRPr/>
            </a:pPr>
            <a:endParaRPr lang="en-US" altLang="en-US" sz="4800" dirty="0">
              <a:solidFill>
                <a:srgbClr val="FF0000"/>
              </a:solidFill>
              <a:latin typeface="Arial" panose="020B0604020202020204" pitchFamily="34" charset="0"/>
            </a:endParaRPr>
          </a:p>
        </p:txBody>
      </p:sp>
      <p:sp>
        <p:nvSpPr>
          <p:cNvPr id="11" name="Text Box 8"/>
          <p:cNvSpPr txBox="1">
            <a:spLocks noChangeArrowheads="1"/>
          </p:cNvSpPr>
          <p:nvPr/>
        </p:nvSpPr>
        <p:spPr bwMode="auto">
          <a:xfrm>
            <a:off x="1282460" y="457200"/>
            <a:ext cx="7427358" cy="830997"/>
          </a:xfrm>
          <a:prstGeom prst="rect">
            <a:avLst/>
          </a:prstGeom>
          <a:noFill/>
          <a:ln w="9525">
            <a:noFill/>
            <a:miter lim="800000"/>
            <a:headEnd/>
            <a:tailEnd/>
          </a:ln>
        </p:spPr>
        <p:txBody>
          <a:bodyPr wrap="square">
            <a:spAutoFit/>
          </a:bodyPr>
          <a:lstStyle/>
          <a:p>
            <a:pPr algn="ctr"/>
            <a:r>
              <a:rPr lang="en-US" sz="2400" b="1" dirty="0">
                <a:latin typeface="Times New Roman" panose="02020603050405020304" pitchFamily="18" charset="0"/>
                <a:cs typeface="Times New Roman" panose="02020603050405020304" pitchFamily="18" charset="0"/>
              </a:rPr>
              <a:t>HEALTH BENEFITS ADVISOR </a:t>
            </a:r>
          </a:p>
          <a:p>
            <a:pPr algn="ctr"/>
            <a:r>
              <a:rPr lang="en-US" sz="2400" b="1" dirty="0">
                <a:latin typeface="Times New Roman" panose="02020603050405020304" pitchFamily="18" charset="0"/>
                <a:cs typeface="Times New Roman" panose="02020603050405020304" pitchFamily="18" charset="0"/>
              </a:rPr>
              <a:t>MEDICAL AND DENTAL BRIEF</a:t>
            </a:r>
          </a:p>
        </p:txBody>
      </p:sp>
    </p:spTree>
    <p:extLst>
      <p:ext uri="{BB962C8B-B14F-4D97-AF65-F5344CB8AC3E}">
        <p14:creationId xmlns:p14="http://schemas.microsoft.com/office/powerpoint/2010/main" val="14243568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1036</TotalTime>
  <Words>1331</Words>
  <Application>Microsoft Office PowerPoint</Application>
  <PresentationFormat>On-screen Show (4:3)</PresentationFormat>
  <Paragraphs>144</Paragraphs>
  <Slides>11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Lucida Calligraphy</vt:lpstr>
      <vt:lpstr>Lucida Sans Typewriter</vt:lpstr>
      <vt:lpstr>Times New Roman</vt:lpstr>
      <vt:lpstr>Office Theme</vt:lpstr>
      <vt:lpstr>PowerPoint Presentation</vt:lpstr>
      <vt:lpstr>PowerPoint Presentation</vt:lpstr>
      <vt:lpstr>        HEALTH BENEFITS ADVISOR  MEDICAL AND DENTAL BRIEF  </vt:lpstr>
      <vt:lpstr>PowerPoint Presentation</vt:lpstr>
      <vt:lpstr>PowerPoint Presentation</vt:lpstr>
      <vt:lpstr>PowerPoint Presentation</vt:lpstr>
      <vt:lpstr>PowerPoint Presentation</vt:lpstr>
      <vt:lpstr>PowerPoint Presentation</vt:lpstr>
      <vt:lpstr>PowerPoint Presentation</vt:lpstr>
      <vt:lpstr>     HEALTH BENEFITS ADVISOR  MEDICAL AND DENTAL BRIEF  </vt:lpstr>
      <vt:lpstr>PowerPoint Presentation</vt:lpstr>
    </vt:vector>
  </TitlesOfParts>
  <Company>Naval Hospital Lemoore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Sheri M - LCDR</dc:creator>
  <cp:lastModifiedBy>Maniulit, Joseph CIV DHA (USA)</cp:lastModifiedBy>
  <cp:revision>41</cp:revision>
  <dcterms:created xsi:type="dcterms:W3CDTF">2017-09-28T16:42:07Z</dcterms:created>
  <dcterms:modified xsi:type="dcterms:W3CDTF">2024-06-17T15:03:37Z</dcterms:modified>
</cp:coreProperties>
</file>