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72" r:id="rId4"/>
  </p:sldMasterIdLst>
  <p:notesMasterIdLst>
    <p:notesMasterId r:id="rId121"/>
  </p:notesMasterIdLst>
  <p:handoutMasterIdLst>
    <p:handoutMasterId r:id="rId122"/>
  </p:handoutMasterIdLst>
  <p:sldIdLst>
    <p:sldId id="465" r:id="rId5"/>
    <p:sldId id="526" r:id="rId6"/>
    <p:sldId id="527" r:id="rId7"/>
    <p:sldId id="528" r:id="rId8"/>
    <p:sldId id="529" r:id="rId9"/>
    <p:sldId id="530" r:id="rId10"/>
    <p:sldId id="531" r:id="rId11"/>
    <p:sldId id="532" r:id="rId12"/>
    <p:sldId id="642" r:id="rId13"/>
    <p:sldId id="533" r:id="rId14"/>
    <p:sldId id="534" r:id="rId15"/>
    <p:sldId id="535" r:id="rId16"/>
    <p:sldId id="536" r:id="rId17"/>
    <p:sldId id="537" r:id="rId18"/>
    <p:sldId id="714" r:id="rId19"/>
    <p:sldId id="538" r:id="rId20"/>
    <p:sldId id="539" r:id="rId21"/>
    <p:sldId id="641" r:id="rId22"/>
    <p:sldId id="542" r:id="rId23"/>
    <p:sldId id="543" r:id="rId24"/>
    <p:sldId id="544" r:id="rId25"/>
    <p:sldId id="711" r:id="rId26"/>
    <p:sldId id="712" r:id="rId27"/>
    <p:sldId id="541" r:id="rId28"/>
    <p:sldId id="545" r:id="rId29"/>
    <p:sldId id="546" r:id="rId30"/>
    <p:sldId id="547" r:id="rId31"/>
    <p:sldId id="548" r:id="rId32"/>
    <p:sldId id="549" r:id="rId33"/>
    <p:sldId id="550" r:id="rId34"/>
    <p:sldId id="551" r:id="rId35"/>
    <p:sldId id="554" r:id="rId36"/>
    <p:sldId id="715" r:id="rId37"/>
    <p:sldId id="619" r:id="rId38"/>
    <p:sldId id="666" r:id="rId39"/>
    <p:sldId id="622" r:id="rId40"/>
    <p:sldId id="628" r:id="rId41"/>
    <p:sldId id="620" r:id="rId42"/>
    <p:sldId id="713" r:id="rId43"/>
    <p:sldId id="626" r:id="rId44"/>
    <p:sldId id="665" r:id="rId45"/>
    <p:sldId id="621" r:id="rId46"/>
    <p:sldId id="627" r:id="rId47"/>
    <p:sldId id="643" r:id="rId48"/>
    <p:sldId id="644" r:id="rId49"/>
    <p:sldId id="645" r:id="rId50"/>
    <p:sldId id="724" r:id="rId51"/>
    <p:sldId id="646" r:id="rId52"/>
    <p:sldId id="648" r:id="rId53"/>
    <p:sldId id="652" r:id="rId54"/>
    <p:sldId id="649" r:id="rId55"/>
    <p:sldId id="650" r:id="rId56"/>
    <p:sldId id="653" r:id="rId57"/>
    <p:sldId id="655" r:id="rId58"/>
    <p:sldId id="656" r:id="rId59"/>
    <p:sldId id="654" r:id="rId60"/>
    <p:sldId id="651" r:id="rId61"/>
    <p:sldId id="657" r:id="rId62"/>
    <p:sldId id="659" r:id="rId63"/>
    <p:sldId id="661" r:id="rId64"/>
    <p:sldId id="663" r:id="rId65"/>
    <p:sldId id="667" r:id="rId66"/>
    <p:sldId id="673" r:id="rId67"/>
    <p:sldId id="674" r:id="rId68"/>
    <p:sldId id="675" r:id="rId69"/>
    <p:sldId id="686" r:id="rId70"/>
    <p:sldId id="687" r:id="rId71"/>
    <p:sldId id="676" r:id="rId72"/>
    <p:sldId id="677" r:id="rId73"/>
    <p:sldId id="688" r:id="rId74"/>
    <p:sldId id="689" r:id="rId75"/>
    <p:sldId id="690" r:id="rId76"/>
    <p:sldId id="681" r:id="rId77"/>
    <p:sldId id="682" r:id="rId78"/>
    <p:sldId id="710" r:id="rId79"/>
    <p:sldId id="723" r:id="rId80"/>
    <p:sldId id="722" r:id="rId81"/>
    <p:sldId id="668" r:id="rId82"/>
    <p:sldId id="669" r:id="rId83"/>
    <p:sldId id="691" r:id="rId84"/>
    <p:sldId id="692" r:id="rId85"/>
    <p:sldId id="694" r:id="rId86"/>
    <p:sldId id="671" r:id="rId87"/>
    <p:sldId id="672" r:id="rId88"/>
    <p:sldId id="670" r:id="rId89"/>
    <p:sldId id="586" r:id="rId90"/>
    <p:sldId id="587" r:id="rId91"/>
    <p:sldId id="588" r:id="rId92"/>
    <p:sldId id="589" r:id="rId93"/>
    <p:sldId id="591" r:id="rId94"/>
    <p:sldId id="704" r:id="rId95"/>
    <p:sldId id="595" r:id="rId96"/>
    <p:sldId id="596" r:id="rId97"/>
    <p:sldId id="613" r:id="rId98"/>
    <p:sldId id="717" r:id="rId99"/>
    <p:sldId id="614" r:id="rId100"/>
    <p:sldId id="615" r:id="rId101"/>
    <p:sldId id="616" r:id="rId102"/>
    <p:sldId id="709" r:id="rId103"/>
    <p:sldId id="618" r:id="rId104"/>
    <p:sldId id="696" r:id="rId105"/>
    <p:sldId id="695" r:id="rId106"/>
    <p:sldId id="700" r:id="rId107"/>
    <p:sldId id="718" r:id="rId108"/>
    <p:sldId id="629" r:id="rId109"/>
    <p:sldId id="705" r:id="rId110"/>
    <p:sldId id="706" r:id="rId111"/>
    <p:sldId id="707" r:id="rId112"/>
    <p:sldId id="719" r:id="rId113"/>
    <p:sldId id="708" r:id="rId114"/>
    <p:sldId id="721" r:id="rId115"/>
    <p:sldId id="720" r:id="rId116"/>
    <p:sldId id="703" r:id="rId117"/>
    <p:sldId id="631" r:id="rId118"/>
    <p:sldId id="664" r:id="rId119"/>
    <p:sldId id="525" r:id="rId120"/>
  </p:sldIdLst>
  <p:sldSz cx="9144000" cy="6858000" type="screen4x3"/>
  <p:notesSz cx="9236075" cy="6858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baseline="-250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baseline="-250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baseline="-250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baseline="-250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baseline="-25000">
        <a:solidFill>
          <a:schemeClr val="tx1"/>
        </a:solidFill>
        <a:latin typeface="Times New Roman" pitchFamily="18" charset="0"/>
        <a:ea typeface="+mn-ea"/>
        <a:cs typeface="+mn-cs"/>
      </a:defRPr>
    </a:lvl5pPr>
    <a:lvl6pPr marL="2286000" algn="l" defTabSz="914400" rtl="0" eaLnBrk="1" latinLnBrk="0" hangingPunct="1">
      <a:defRPr sz="2400" kern="1200" baseline="-25000">
        <a:solidFill>
          <a:schemeClr val="tx1"/>
        </a:solidFill>
        <a:latin typeface="Times New Roman" pitchFamily="18" charset="0"/>
        <a:ea typeface="+mn-ea"/>
        <a:cs typeface="+mn-cs"/>
      </a:defRPr>
    </a:lvl6pPr>
    <a:lvl7pPr marL="2743200" algn="l" defTabSz="914400" rtl="0" eaLnBrk="1" latinLnBrk="0" hangingPunct="1">
      <a:defRPr sz="2400" kern="1200" baseline="-25000">
        <a:solidFill>
          <a:schemeClr val="tx1"/>
        </a:solidFill>
        <a:latin typeface="Times New Roman" pitchFamily="18" charset="0"/>
        <a:ea typeface="+mn-ea"/>
        <a:cs typeface="+mn-cs"/>
      </a:defRPr>
    </a:lvl7pPr>
    <a:lvl8pPr marL="3200400" algn="l" defTabSz="914400" rtl="0" eaLnBrk="1" latinLnBrk="0" hangingPunct="1">
      <a:defRPr sz="2400" kern="1200" baseline="-25000">
        <a:solidFill>
          <a:schemeClr val="tx1"/>
        </a:solidFill>
        <a:latin typeface="Times New Roman" pitchFamily="18" charset="0"/>
        <a:ea typeface="+mn-ea"/>
        <a:cs typeface="+mn-cs"/>
      </a:defRPr>
    </a:lvl8pPr>
    <a:lvl9pPr marL="3657600" algn="l" defTabSz="914400" rtl="0" eaLnBrk="1" latinLnBrk="0" hangingPunct="1">
      <a:defRPr sz="2400" kern="1200" baseline="-250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9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FF00"/>
    <a:srgbClr val="FF3300"/>
    <a:srgbClr val="CC3300"/>
    <a:srgbClr val="669900"/>
    <a:srgbClr val="DAE2FE"/>
    <a:srgbClr val="996633"/>
    <a:srgbClr val="114FFB"/>
    <a:srgbClr val="0027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0971" autoAdjust="0"/>
  </p:normalViewPr>
  <p:slideViewPr>
    <p:cSldViewPr>
      <p:cViewPr varScale="1">
        <p:scale>
          <a:sx n="127" d="100"/>
          <a:sy n="127" d="100"/>
        </p:scale>
        <p:origin x="132" y="906"/>
      </p:cViewPr>
      <p:guideLst>
        <p:guide orient="horz" pos="2160"/>
        <p:guide pos="2880"/>
      </p:guideLst>
    </p:cSldViewPr>
  </p:slideViewPr>
  <p:outlineViewPr>
    <p:cViewPr>
      <p:scale>
        <a:sx n="33" d="100"/>
        <a:sy n="33" d="100"/>
      </p:scale>
      <p:origin x="0" y="56514"/>
    </p:cViewPr>
  </p:outlineViewPr>
  <p:notesTextViewPr>
    <p:cViewPr>
      <p:scale>
        <a:sx n="100" d="100"/>
        <a:sy n="100" d="100"/>
      </p:scale>
      <p:origin x="0" y="0"/>
    </p:cViewPr>
  </p:notesTextViewPr>
  <p:sorterViewPr>
    <p:cViewPr>
      <p:scale>
        <a:sx n="130" d="100"/>
        <a:sy n="130" d="100"/>
      </p:scale>
      <p:origin x="0" y="12422"/>
    </p:cViewPr>
  </p:sorterViewPr>
  <p:notesViewPr>
    <p:cSldViewPr>
      <p:cViewPr varScale="1">
        <p:scale>
          <a:sx n="118" d="100"/>
          <a:sy n="118" d="100"/>
        </p:scale>
        <p:origin x="-2292" y="-96"/>
      </p:cViewPr>
      <p:guideLst>
        <p:guide orient="horz" pos="2160"/>
        <p:guide pos="29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63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31477" y="3257550"/>
            <a:ext cx="6773122" cy="30861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2909888" y="519113"/>
            <a:ext cx="3416300" cy="2562225"/>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976765" y="5975351"/>
            <a:ext cx="1854483" cy="459100"/>
          </a:xfrm>
          <a:prstGeom prst="rect">
            <a:avLst/>
          </a:prstGeom>
          <a:noFill/>
          <a:ln w="12700">
            <a:noFill/>
            <a:miter lim="800000"/>
            <a:headEnd/>
            <a:tailEnd/>
          </a:ln>
          <a:effectLst/>
        </p:spPr>
        <p:txBody>
          <a:bodyPr wrap="none" lIns="90488" tIns="44450" rIns="90488" bIns="44450">
            <a:spAutoFit/>
          </a:bodyPr>
          <a:lstStyle/>
          <a:p>
            <a:fld id="{54130225-4C94-44F8-9B42-B762F02642F4}" type="slidenum">
              <a:rPr lang="en-US" baseline="0"/>
              <a:pPr/>
              <a:t>‹#›</a:t>
            </a:fld>
            <a:r>
              <a:rPr lang="en-US" baseline="0"/>
              <a:t> </a:t>
            </a:r>
            <a:fld id="{2F593DBF-2C11-4CA6-9AA0-D4DB395B7BC2}" type="datetime1">
              <a:rPr lang="en-US" baseline="0"/>
              <a:pPr/>
              <a:t>8/18/2020</a:t>
            </a:fld>
            <a:endParaRPr lang="en-US" baseline="0"/>
          </a:p>
        </p:txBody>
      </p:sp>
    </p:spTree>
    <p:extLst>
      <p:ext uri="{BB962C8B-B14F-4D97-AF65-F5344CB8AC3E}">
        <p14:creationId xmlns:p14="http://schemas.microsoft.com/office/powerpoint/2010/main" val="22100271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1026"/>
          <p:cNvSpPr>
            <a:spLocks noGrp="1" noRot="1" noChangeAspect="1" noChangeArrowheads="1" noTextEdit="1"/>
          </p:cNvSpPr>
          <p:nvPr>
            <p:ph type="sldImg"/>
          </p:nvPr>
        </p:nvSpPr>
        <p:spPr>
          <a:ln/>
        </p:spPr>
      </p:sp>
      <p:sp>
        <p:nvSpPr>
          <p:cNvPr id="543747"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0281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p:txBody>
          <a:bodyPr/>
          <a:lstStyle/>
          <a:p>
            <a:r>
              <a:rPr lang="en-US"/>
              <a:t>Spontaneous decay – electrons fall to ground state while emitting randomly directed photons</a:t>
            </a:r>
          </a:p>
          <a:p>
            <a:r>
              <a:rPr lang="en-US"/>
              <a:t>Stimulated decay – photons from spontaneously decaying electrons strike other electrons, causing them to fall to their ground state.  This stimulated transition will release energy in the form of photons of light that travel in phase with the same wavelength and in the same direction as the incident photon.  If the direction is parallel to the optical axis, the emitted photons travel back and forth in the optical cavity through the lasing material between the totally and partially reflecting mirrors.  The light energy is amplified in this manner until sufficient energy is built up for laser light to be transmitted through the partially reflecting mirror.</a:t>
            </a:r>
          </a:p>
        </p:txBody>
      </p:sp>
    </p:spTree>
    <p:extLst>
      <p:ext uri="{BB962C8B-B14F-4D97-AF65-F5344CB8AC3E}">
        <p14:creationId xmlns:p14="http://schemas.microsoft.com/office/powerpoint/2010/main" val="1306967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r>
              <a:rPr lang="en-US"/>
              <a:t>A lasing medium must have at least one excited (metastable) state where electrons can be trapped long enough (microseconds to msec) for a population inversion to occur and not immediately and spontaneously drop to lower states.  Although laser action is possible with only 2 energy levels, most lasers have 4 or more levels.</a:t>
            </a:r>
          </a:p>
        </p:txBody>
      </p:sp>
    </p:spTree>
    <p:extLst>
      <p:ext uri="{BB962C8B-B14F-4D97-AF65-F5344CB8AC3E}">
        <p14:creationId xmlns:p14="http://schemas.microsoft.com/office/powerpoint/2010/main" val="3745885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Rot="1" noChangeAspect="1" noChangeArrowheads="1" noTextEdit="1"/>
          </p:cNvSpPr>
          <p:nvPr>
            <p:ph type="sldImg"/>
          </p:nvPr>
        </p:nvSpPr>
        <p:spPr>
          <a:ln/>
        </p:spPr>
      </p:sp>
      <p:sp>
        <p:nvSpPr>
          <p:cNvPr id="627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95920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050"/>
          <p:cNvSpPr>
            <a:spLocks noGrp="1" noRot="1" noChangeAspect="1" noChangeArrowheads="1" noTextEdit="1"/>
          </p:cNvSpPr>
          <p:nvPr>
            <p:ph type="sldImg"/>
          </p:nvPr>
        </p:nvSpPr>
        <p:spPr>
          <a:ln/>
        </p:spPr>
      </p:sp>
      <p:sp>
        <p:nvSpPr>
          <p:cNvPr id="712707" name="Rectangle 2051"/>
          <p:cNvSpPr>
            <a:spLocks noGrp="1" noChangeArrowheads="1"/>
          </p:cNvSpPr>
          <p:nvPr>
            <p:ph type="body" idx="1"/>
          </p:nvPr>
        </p:nvSpPr>
        <p:spPr/>
        <p:txBody>
          <a:bodyPr/>
          <a:lstStyle/>
          <a:p>
            <a:r>
              <a:rPr lang="en-US"/>
              <a:t>When enough photons are traveling in the preferred direction, some will punch through the partially reflecting mirror and the rest are reflected back to continue the process.  The photons are now of the same wavelength and are in phase.  A coherent, collimated beam is the result.</a:t>
            </a:r>
          </a:p>
        </p:txBody>
      </p:sp>
    </p:spTree>
    <p:extLst>
      <p:ext uri="{BB962C8B-B14F-4D97-AF65-F5344CB8AC3E}">
        <p14:creationId xmlns:p14="http://schemas.microsoft.com/office/powerpoint/2010/main" val="677274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69180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858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2976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11018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27933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7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48349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93535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Rot="1" noChangeAspect="1" noChangeArrowheads="1" noTextEdit="1"/>
          </p:cNvSpPr>
          <p:nvPr>
            <p:ph type="sldImg"/>
          </p:nvPr>
        </p:nvSpPr>
        <p:spPr>
          <a:ln/>
        </p:spPr>
      </p:sp>
      <p:sp>
        <p:nvSpPr>
          <p:cNvPr id="739331" name="Rectangle 3"/>
          <p:cNvSpPr>
            <a:spLocks noGrp="1" noChangeArrowheads="1"/>
          </p:cNvSpPr>
          <p:nvPr>
            <p:ph type="body" idx="1"/>
          </p:nvPr>
        </p:nvSpPr>
        <p:spPr/>
        <p:txBody>
          <a:bodyPr/>
          <a:lstStyle/>
          <a:p>
            <a:r>
              <a:rPr lang="en-US"/>
              <a:t>Mode locked laser – A laser that functions by modulating the energy content of each mode internally to give rise selectively to energy bursts of high peak power and short duration.  A laser in which many resonant modes are coupled in phase to yield a train of very short pulses.</a:t>
            </a:r>
          </a:p>
        </p:txBody>
      </p:sp>
    </p:spTree>
    <p:extLst>
      <p:ext uri="{BB962C8B-B14F-4D97-AF65-F5344CB8AC3E}">
        <p14:creationId xmlns:p14="http://schemas.microsoft.com/office/powerpoint/2010/main" val="1099404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32446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0870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p:txBody>
          <a:bodyPr/>
          <a:lstStyle/>
          <a:p>
            <a:r>
              <a:rPr lang="en-US"/>
              <a:t>The units of </a:t>
            </a:r>
            <a:r>
              <a:rPr lang="en-US">
                <a:latin typeface="Symbol" pitchFamily="18" charset="2"/>
              </a:rPr>
              <a:t>m</a:t>
            </a:r>
            <a:r>
              <a:rPr lang="en-US"/>
              <a:t> must be the inverse of those of r.  That is, if r is represented in cm, them </a:t>
            </a:r>
            <a:r>
              <a:rPr lang="en-US">
                <a:latin typeface="Symbol" pitchFamily="18" charset="2"/>
              </a:rPr>
              <a:t>m</a:t>
            </a:r>
            <a:r>
              <a:rPr lang="en-US"/>
              <a:t> must be represented in cm</a:t>
            </a:r>
            <a:r>
              <a:rPr lang="en-US" baseline="30000"/>
              <a:t>-1</a:t>
            </a:r>
            <a:r>
              <a:rPr lang="en-US"/>
              <a:t> so that the term </a:t>
            </a:r>
            <a:r>
              <a:rPr lang="en-US">
                <a:latin typeface="Symbol" pitchFamily="18" charset="2"/>
              </a:rPr>
              <a:t>m</a:t>
            </a:r>
            <a:r>
              <a:rPr lang="en-US"/>
              <a:t>r is dimensionless.  The equation shows how intensity falls off exponentially as a function of distance from the laser source.  </a:t>
            </a:r>
          </a:p>
        </p:txBody>
      </p:sp>
    </p:spTree>
    <p:extLst>
      <p:ext uri="{BB962C8B-B14F-4D97-AF65-F5344CB8AC3E}">
        <p14:creationId xmlns:p14="http://schemas.microsoft.com/office/powerpoint/2010/main" val="4115547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1290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7673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27807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3125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3386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6335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37475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0534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5695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8244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0081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3125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64038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58656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55056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493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3125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56837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53158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03506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1026"/>
          <p:cNvSpPr>
            <a:spLocks noGrp="1" noRot="1" noChangeAspect="1" noChangeArrowheads="1" noTextEdit="1"/>
          </p:cNvSpPr>
          <p:nvPr>
            <p:ph type="sldImg"/>
          </p:nvPr>
        </p:nvSpPr>
        <p:spPr>
          <a:ln/>
        </p:spPr>
      </p:sp>
      <p:sp>
        <p:nvSpPr>
          <p:cNvPr id="774147" name="Rectangle 1027"/>
          <p:cNvSpPr>
            <a:spLocks noGrp="1" noChangeArrowheads="1"/>
          </p:cNvSpPr>
          <p:nvPr>
            <p:ph type="body" idx="1"/>
          </p:nvPr>
        </p:nvSpPr>
        <p:spPr/>
        <p:txBody>
          <a:bodyPr/>
          <a:lstStyle/>
          <a:p>
            <a:r>
              <a:rPr lang="en-US" sz="1000"/>
              <a:t>The cornea, the transparent bulge on the front of the eye, is the primary refracting structure of the eye.  Because of the difference in refractive indexes of air and the cornea, 80-percent of the refraction of light takes place as light enters the eye.  That is why corrective eye surgery is done on the cornea rather than attempting to reshape or replace the lens.</a:t>
            </a:r>
          </a:p>
          <a:p>
            <a:r>
              <a:rPr lang="en-US" sz="1000"/>
              <a:t>The lens is moveable/reshapeable by the ciliary muscles and serves as the dynamic focus for the eye.</a:t>
            </a:r>
          </a:p>
          <a:p>
            <a:r>
              <a:rPr lang="en-US" sz="1000"/>
              <a:t>The aqueous humor and vitreous humor allow for this movement and maintain the index of refraction through the eye.</a:t>
            </a:r>
          </a:p>
          <a:p>
            <a:r>
              <a:rPr lang="en-US" sz="1000"/>
              <a:t>The retina is the light-absorbing structure of the eye where the rods and cones (detectors/receptors) are.  There is a high concentration of cone cells in a specialized region called the macula.  In the center of this region, the cone cells are densely packed together in a small depression to produce an area of high sensitivity to visual detail and color discrimination.  This area of less than 1 mm in diameter is called the fovea centralis and is our area of greatest visual acuity.  When we focus our vision on an object or read, we focus the image on the fovea.  Laser damage to the foveal area will have far greater effect on visual acuity than equivalent laser damage on the periphery of the retina.  The natural blind spot is caused by the optic nerve and disk and is about 2.5 mm in diameter; visually, this blind spot goes unnoticed.  Damage to the optic disk, however, is likely to result in a total loss of vision in that eye.</a:t>
            </a:r>
          </a:p>
          <a:p>
            <a:r>
              <a:rPr lang="en-US" sz="1000"/>
              <a:t>The other neural receptors (rod cells) are most sensitive to low light levels and are distributed over the entire retina except within the foveal area.  This explains the sailor’s rule (method) for spotting a ship at night on the horizon or why you can see a star “out of the corner of your eye” by not looking directly at it, but if you look directly at the star, it disappears.  This also better allows you to detect movements to the side in the dark.</a:t>
            </a:r>
          </a:p>
          <a:p>
            <a:r>
              <a:rPr lang="en-US" sz="1000"/>
              <a:t>The sclera is the dense fibrous white outer coat enclosing the eye (except in the area of the cornea) – it provides structure.</a:t>
            </a:r>
          </a:p>
          <a:p>
            <a:r>
              <a:rPr lang="en-US" sz="1000"/>
              <a:t>The choroid is the vascular membrane (carrying blood throughout the eye) containing large branched pigment cells between the retina and sclera.</a:t>
            </a:r>
          </a:p>
          <a:p>
            <a:r>
              <a:rPr lang="en-US" sz="1000"/>
              <a:t>The retinal pigment epithelium is the base of the retina – critical in retinal metabolism and photochemistry – this is where retinal detachment occurs.</a:t>
            </a:r>
          </a:p>
          <a:p>
            <a:r>
              <a:rPr lang="en-US" sz="1000"/>
              <a:t>The iris serves as the variable aperture for different light levels and changes in size in most persons when they lie or are attracted to someone.</a:t>
            </a:r>
            <a:endParaRPr lang="en-US"/>
          </a:p>
        </p:txBody>
      </p:sp>
    </p:spTree>
    <p:extLst>
      <p:ext uri="{BB962C8B-B14F-4D97-AF65-F5344CB8AC3E}">
        <p14:creationId xmlns:p14="http://schemas.microsoft.com/office/powerpoint/2010/main" val="453795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40105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42241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Rot="1" noChangeAspect="1" noChangeArrowheads="1" noTextEdit="1"/>
          </p:cNvSpPr>
          <p:nvPr>
            <p:ph type="sldImg"/>
          </p:nvPr>
        </p:nvSpPr>
        <p:spPr>
          <a:ln/>
        </p:spPr>
      </p:sp>
      <p:sp>
        <p:nvSpPr>
          <p:cNvPr id="739331" name="Rectangle 3"/>
          <p:cNvSpPr>
            <a:spLocks noGrp="1" noChangeArrowheads="1"/>
          </p:cNvSpPr>
          <p:nvPr>
            <p:ph type="body" idx="1"/>
          </p:nvPr>
        </p:nvSpPr>
        <p:spPr/>
        <p:txBody>
          <a:bodyPr/>
          <a:lstStyle/>
          <a:p>
            <a:r>
              <a:rPr lang="en-US"/>
              <a:t>Different parts still absorb differently!!</a:t>
            </a:r>
          </a:p>
        </p:txBody>
      </p:sp>
    </p:spTree>
    <p:extLst>
      <p:ext uri="{BB962C8B-B14F-4D97-AF65-F5344CB8AC3E}">
        <p14:creationId xmlns:p14="http://schemas.microsoft.com/office/powerpoint/2010/main" val="19949694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60856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Rot="1" noChangeAspect="1" noChangeArrowheads="1" noTextEdit="1"/>
          </p:cNvSpPr>
          <p:nvPr>
            <p:ph type="sldImg"/>
          </p:nvPr>
        </p:nvSpPr>
        <p:spPr>
          <a:ln/>
        </p:spPr>
      </p:sp>
      <p:sp>
        <p:nvSpPr>
          <p:cNvPr id="710659" name="Rectangle 3"/>
          <p:cNvSpPr>
            <a:spLocks noGrp="1" noChangeArrowheads="1"/>
          </p:cNvSpPr>
          <p:nvPr>
            <p:ph type="body" idx="1"/>
          </p:nvPr>
        </p:nvSpPr>
        <p:spPr/>
        <p:txBody>
          <a:bodyPr/>
          <a:lstStyle/>
          <a:p>
            <a:r>
              <a:rPr lang="en-US"/>
              <a:t>Contrast this with transmission.</a:t>
            </a:r>
          </a:p>
        </p:txBody>
      </p:sp>
    </p:spTree>
    <p:extLst>
      <p:ext uri="{BB962C8B-B14F-4D97-AF65-F5344CB8AC3E}">
        <p14:creationId xmlns:p14="http://schemas.microsoft.com/office/powerpoint/2010/main" val="34458063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31032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1026"/>
          <p:cNvSpPr>
            <a:spLocks noGrp="1" noRot="1" noChangeAspect="1" noChangeArrowheads="1" noTextEdit="1"/>
          </p:cNvSpPr>
          <p:nvPr>
            <p:ph type="sldImg"/>
          </p:nvPr>
        </p:nvSpPr>
        <p:spPr>
          <a:ln/>
        </p:spPr>
      </p:sp>
      <p:sp>
        <p:nvSpPr>
          <p:cNvPr id="622595"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88495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67653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050"/>
          <p:cNvSpPr>
            <a:spLocks noGrp="1" noRot="1" noChangeAspect="1" noChangeArrowheads="1" noTextEdit="1"/>
          </p:cNvSpPr>
          <p:nvPr>
            <p:ph type="sldImg"/>
          </p:nvPr>
        </p:nvSpPr>
        <p:spPr>
          <a:ln/>
        </p:spPr>
      </p:sp>
      <p:sp>
        <p:nvSpPr>
          <p:cNvPr id="742403" name="Rectangle 2051"/>
          <p:cNvSpPr>
            <a:spLocks noGrp="1" noChangeArrowheads="1"/>
          </p:cNvSpPr>
          <p:nvPr>
            <p:ph type="body" idx="1"/>
          </p:nvPr>
        </p:nvSpPr>
        <p:spPr/>
        <p:txBody>
          <a:bodyPr/>
          <a:lstStyle/>
          <a:p>
            <a:r>
              <a:rPr lang="en-US"/>
              <a:t>Minimal skin reactions to several lasers.  Skin is most susceptible to UV and IR wavelengths.</a:t>
            </a:r>
          </a:p>
        </p:txBody>
      </p:sp>
    </p:spTree>
    <p:extLst>
      <p:ext uri="{BB962C8B-B14F-4D97-AF65-F5344CB8AC3E}">
        <p14:creationId xmlns:p14="http://schemas.microsoft.com/office/powerpoint/2010/main" val="12336330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38505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31256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15082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70456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28127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460525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997237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3125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224284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28292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25467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470433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882070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354691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007746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10238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23176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27708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r>
              <a:rPr lang="en-US"/>
              <a:t>Pass out bad LEP</a:t>
            </a:r>
          </a:p>
        </p:txBody>
      </p:sp>
    </p:spTree>
    <p:extLst>
      <p:ext uri="{BB962C8B-B14F-4D97-AF65-F5344CB8AC3E}">
        <p14:creationId xmlns:p14="http://schemas.microsoft.com/office/powerpoint/2010/main" val="4248716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p:txBody>
          <a:bodyPr/>
          <a:lstStyle/>
          <a:p>
            <a:r>
              <a:rPr lang="en-US"/>
              <a:t>Note that as wavelength decreases, frequency increases, and as the frequency increases, the energy increases.</a:t>
            </a:r>
          </a:p>
        </p:txBody>
      </p:sp>
    </p:spTree>
    <p:extLst>
      <p:ext uri="{BB962C8B-B14F-4D97-AF65-F5344CB8AC3E}">
        <p14:creationId xmlns:p14="http://schemas.microsoft.com/office/powerpoint/2010/main" val="23778489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470433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278866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solidFill>
            <a:srgbClr val="FFFFFF"/>
          </a:solidFill>
          <a:ln/>
        </p:spPr>
      </p:sp>
      <p:sp>
        <p:nvSpPr>
          <p:cNvPr id="69635" name="Rectangle 3"/>
          <p:cNvSpPr>
            <a:spLocks noGrp="1" noChangeArrowheads="1"/>
          </p:cNvSpPr>
          <p:nvPr>
            <p:ph type="body" idx="1"/>
          </p:nvPr>
        </p:nvSpPr>
        <p:spPr>
          <a:solidFill>
            <a:srgbClr val="FFFFFF"/>
          </a:solidFill>
          <a:ln w="12700">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6152756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31256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97112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321196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r>
              <a:rPr lang="en-US"/>
              <a:t>This occurs every time an electron drops from a higher energy state (Q1) to a a lower energy state (Q</a:t>
            </a:r>
            <a:r>
              <a:rPr lang="en-US" baseline="-25000"/>
              <a:t>0</a:t>
            </a:r>
            <a:r>
              <a:rPr lang="en-US"/>
              <a:t>) in an atom or ion like in a fluorescent light.  This also happens from changes in vibrational or rotational state of molecules.</a:t>
            </a:r>
          </a:p>
        </p:txBody>
      </p:sp>
    </p:spTree>
    <p:extLst>
      <p:ext uri="{BB962C8B-B14F-4D97-AF65-F5344CB8AC3E}">
        <p14:creationId xmlns:p14="http://schemas.microsoft.com/office/powerpoint/2010/main" val="382028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Rot="1" noChangeAspect="1" noChangeArrowheads="1" noTextEdit="1"/>
          </p:cNvSpPr>
          <p:nvPr>
            <p:ph type="sldImg"/>
          </p:nvPr>
        </p:nvSpPr>
        <p:spPr>
          <a:ln/>
        </p:spPr>
      </p:sp>
      <p:sp>
        <p:nvSpPr>
          <p:cNvPr id="635907" name="Rectangle 3"/>
          <p:cNvSpPr>
            <a:spLocks noGrp="1" noChangeArrowheads="1"/>
          </p:cNvSpPr>
          <p:nvPr>
            <p:ph type="body" idx="1"/>
          </p:nvPr>
        </p:nvSpPr>
        <p:spPr/>
        <p:txBody>
          <a:bodyPr/>
          <a:lstStyle/>
          <a:p>
            <a:r>
              <a:rPr lang="en-US"/>
              <a:t>Population inversion is an unstable state for the electrons.  They will stay in this state for a short time, then decay back to their original state.  This decay occurs in 2 ways, spontaneous decay and stimulated decay.</a:t>
            </a:r>
          </a:p>
        </p:txBody>
      </p:sp>
    </p:spTree>
    <p:extLst>
      <p:ext uri="{BB962C8B-B14F-4D97-AF65-F5344CB8AC3E}">
        <p14:creationId xmlns:p14="http://schemas.microsoft.com/office/powerpoint/2010/main" val="1739620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A214EBA5-48CC-4C49-B1B8-D4764D2BCB3E}" type="datetimeFigureOut">
              <a:rPr lang="en-US" smtClean="0"/>
              <a:t>8/18/2020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C66BEE6-1EFC-42C3-B483-3BB7E7D43178}"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12" name="Picture 2" descr="C:\Users\Terry\Desktop\NPS Med Bitmap.bmp"/>
          <p:cNvPicPr>
            <a:picLocks noChangeAspect="1" noChangeArrowheads="1"/>
          </p:cNvPicPr>
          <p:nvPr userDrawn="1"/>
        </p:nvPicPr>
        <p:blipFill>
          <a:blip r:embed="rId2" cstate="print"/>
          <a:srcRect/>
          <a:stretch>
            <a:fillRect/>
          </a:stretch>
        </p:blipFill>
        <p:spPr bwMode="auto">
          <a:xfrm>
            <a:off x="7315200" y="0"/>
            <a:ext cx="1676400" cy="1447800"/>
          </a:xfrm>
          <a:prstGeom prst="rect">
            <a:avLst/>
          </a:prstGeom>
          <a:noFill/>
        </p:spPr>
      </p:pic>
      <p:pic>
        <p:nvPicPr>
          <p:cNvPr id="13" name="Picture 3" descr="C:\Users\Terry\Desktop\lasersymbol.jpg"/>
          <p:cNvPicPr>
            <a:picLocks noChangeAspect="1" noChangeArrowheads="1"/>
          </p:cNvPicPr>
          <p:nvPr userDrawn="1"/>
        </p:nvPicPr>
        <p:blipFill>
          <a:blip r:embed="rId3" cstate="print"/>
          <a:srcRect/>
          <a:stretch>
            <a:fillRect/>
          </a:stretch>
        </p:blipFill>
        <p:spPr bwMode="auto">
          <a:xfrm>
            <a:off x="152400" y="0"/>
            <a:ext cx="1466850" cy="1524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14EBA5-48CC-4C49-B1B8-D4764D2BCB3E}"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6BEE6-1EFC-42C3-B483-3BB7E7D4317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14EBA5-48CC-4C49-B1B8-D4764D2BCB3E}"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6BEE6-1EFC-42C3-B483-3BB7E7D4317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250" y="274638"/>
            <a:ext cx="5695950" cy="1143000"/>
          </a:xfrm>
        </p:spPr>
        <p:txBody>
          <a:bodyPr/>
          <a:lstStyle/>
          <a:p>
            <a:r>
              <a:rPr kumimoji="0" lang="en-US" dirty="0"/>
              <a:t>Click to edit Master title style</a:t>
            </a:r>
          </a:p>
        </p:txBody>
      </p:sp>
      <p:sp>
        <p:nvSpPr>
          <p:cNvPr id="3" name="Content Placeholder 2"/>
          <p:cNvSpPr>
            <a:spLocks noGrp="1"/>
          </p:cNvSpPr>
          <p:nvPr>
            <p:ph idx="1"/>
          </p:nvPr>
        </p:nvSpPr>
        <p:spPr>
          <a:xfrm>
            <a:off x="457200" y="1828800"/>
            <a:ext cx="8229600" cy="4709160"/>
          </a:xfrm>
        </p:spPr>
        <p:txBody>
          <a:bodyPr>
            <a:normAutofit/>
          </a:bodyPr>
          <a:lstStyle>
            <a:lvl1pPr marL="548640" indent="-411480">
              <a:buSzPct val="120000"/>
              <a:buFont typeface="Arial" panose="020B0604020202020204" pitchFamily="34" charset="0"/>
              <a:buChar char="•"/>
              <a:defRPr sz="3200"/>
            </a:lvl1pPr>
            <a:lvl2pPr marL="868680" indent="-283464">
              <a:buSzPct val="120000"/>
              <a:buFont typeface="Arial" panose="020B0604020202020204" pitchFamily="34" charset="0"/>
              <a:buChar char="•"/>
              <a:defRPr sz="2800"/>
            </a:lvl2pPr>
            <a:lvl3pPr marL="1133856" indent="-228600">
              <a:buSzPct val="120000"/>
              <a:buFont typeface="Arial" panose="020B0604020202020204" pitchFamily="34" charset="0"/>
              <a:buChar char="•"/>
              <a:defRPr sz="2400"/>
            </a:lvl3pPr>
            <a:lvl4pPr marL="1353312" indent="-182880">
              <a:buSzPct val="120000"/>
              <a:buFont typeface="Arial" panose="020B0604020202020204" pitchFamily="34" charset="0"/>
              <a:buChar char="•"/>
              <a:defRPr sz="2400"/>
            </a:lvl4pPr>
            <a:lvl5pPr marL="1545336" indent="-182880">
              <a:buSzPct val="120000"/>
              <a:buFont typeface="Arial" panose="020B0604020202020204" pitchFamily="34" charset="0"/>
              <a:buChar char="•"/>
              <a:defRPr sz="24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A214EBA5-48CC-4C49-B1B8-D4764D2BCB3E}"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6BEE6-1EFC-42C3-B483-3BB7E7D43178}" type="slidenum">
              <a:rPr lang="en-US" smtClean="0"/>
              <a:t>‹#›</a:t>
            </a:fld>
            <a:endParaRPr lang="en-US"/>
          </a:p>
        </p:txBody>
      </p:sp>
      <p:pic>
        <p:nvPicPr>
          <p:cNvPr id="7" name="Picture 2" descr="C:\Users\Terry\Desktop\NPS Med Bitmap.bmp"/>
          <p:cNvPicPr>
            <a:picLocks noChangeAspect="1" noChangeArrowheads="1"/>
          </p:cNvPicPr>
          <p:nvPr userDrawn="1"/>
        </p:nvPicPr>
        <p:blipFill>
          <a:blip r:embed="rId2" cstate="print"/>
          <a:srcRect/>
          <a:stretch>
            <a:fillRect/>
          </a:stretch>
        </p:blipFill>
        <p:spPr bwMode="auto">
          <a:xfrm>
            <a:off x="7315200" y="0"/>
            <a:ext cx="1676400" cy="1447800"/>
          </a:xfrm>
          <a:prstGeom prst="rect">
            <a:avLst/>
          </a:prstGeom>
          <a:noFill/>
        </p:spPr>
      </p:pic>
      <p:pic>
        <p:nvPicPr>
          <p:cNvPr id="8" name="Picture 3" descr="C:\Users\Terry\Desktop\lasersymbol.jpg"/>
          <p:cNvPicPr>
            <a:picLocks noChangeAspect="1" noChangeArrowheads="1"/>
          </p:cNvPicPr>
          <p:nvPr userDrawn="1"/>
        </p:nvPicPr>
        <p:blipFill>
          <a:blip r:embed="rId3" cstate="print"/>
          <a:srcRect/>
          <a:stretch>
            <a:fillRect/>
          </a:stretch>
        </p:blipFill>
        <p:spPr bwMode="auto">
          <a:xfrm>
            <a:off x="152400" y="0"/>
            <a:ext cx="1466850" cy="15240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214EBA5-48CC-4C49-B1B8-D4764D2BCB3E}"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C66BEE6-1EFC-42C3-B483-3BB7E7D431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986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986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214EBA5-48CC-4C49-B1B8-D4764D2BCB3E}"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6BEE6-1EFC-42C3-B483-3BB7E7D43178}" type="slidenum">
              <a:rPr lang="en-US" smtClean="0"/>
              <a:t>‹#›</a:t>
            </a:fld>
            <a:endParaRPr lang="en-US"/>
          </a:p>
        </p:txBody>
      </p:sp>
      <p:sp>
        <p:nvSpPr>
          <p:cNvPr id="10" name="Title 1"/>
          <p:cNvSpPr>
            <a:spLocks noGrp="1"/>
          </p:cNvSpPr>
          <p:nvPr>
            <p:ph type="title"/>
          </p:nvPr>
        </p:nvSpPr>
        <p:spPr>
          <a:xfrm>
            <a:off x="1619250" y="274638"/>
            <a:ext cx="5695950" cy="1143000"/>
          </a:xfrm>
        </p:spPr>
        <p:txBody>
          <a:bodyPr/>
          <a:lstStyle/>
          <a:p>
            <a:r>
              <a:rPr kumimoji="0" lang="en-US" dirty="0"/>
              <a:t>Click to edit Master title style</a:t>
            </a:r>
          </a:p>
        </p:txBody>
      </p:sp>
      <p:pic>
        <p:nvPicPr>
          <p:cNvPr id="11" name="Picture 2" descr="C:\Users\Terry\Desktop\NPS Med Bitmap.bmp"/>
          <p:cNvPicPr>
            <a:picLocks noChangeAspect="1" noChangeArrowheads="1"/>
          </p:cNvPicPr>
          <p:nvPr userDrawn="1"/>
        </p:nvPicPr>
        <p:blipFill>
          <a:blip r:embed="rId2" cstate="print"/>
          <a:srcRect/>
          <a:stretch>
            <a:fillRect/>
          </a:stretch>
        </p:blipFill>
        <p:spPr bwMode="auto">
          <a:xfrm>
            <a:off x="7315200" y="0"/>
            <a:ext cx="1676400" cy="1447800"/>
          </a:xfrm>
          <a:prstGeom prst="rect">
            <a:avLst/>
          </a:prstGeom>
          <a:noFill/>
        </p:spPr>
      </p:pic>
      <p:pic>
        <p:nvPicPr>
          <p:cNvPr id="12" name="Picture 3" descr="C:\Users\Terry\Desktop\lasersymbol.jpg"/>
          <p:cNvPicPr>
            <a:picLocks noChangeAspect="1" noChangeArrowheads="1"/>
          </p:cNvPicPr>
          <p:nvPr userDrawn="1"/>
        </p:nvPicPr>
        <p:blipFill>
          <a:blip r:embed="rId3" cstate="print"/>
          <a:srcRect/>
          <a:stretch>
            <a:fillRect/>
          </a:stretch>
        </p:blipFill>
        <p:spPr bwMode="auto">
          <a:xfrm>
            <a:off x="152400" y="0"/>
            <a:ext cx="1466850" cy="1524000"/>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214EBA5-48CC-4C49-B1B8-D4764D2BCB3E}" type="datetimeFigureOut">
              <a:rPr lang="en-US" smtClean="0"/>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6BEE6-1EFC-42C3-B483-3BB7E7D4317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214EBA5-48CC-4C49-B1B8-D4764D2BCB3E}" type="datetimeFigureOut">
              <a:rPr lang="en-US" smtClean="0"/>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6BEE6-1EFC-42C3-B483-3BB7E7D4317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4EBA5-48CC-4C49-B1B8-D4764D2BCB3E}" type="datetimeFigureOut">
              <a:rPr lang="en-US" smtClean="0"/>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6BEE6-1EFC-42C3-B483-3BB7E7D43178}" type="slidenum">
              <a:rPr lang="en-US" smtClean="0"/>
              <a:t>‹#›</a:t>
            </a:fld>
            <a:endParaRPr lang="en-US"/>
          </a:p>
        </p:txBody>
      </p:sp>
      <p:pic>
        <p:nvPicPr>
          <p:cNvPr id="8" name="Picture 2" descr="C:\Users\Terry\Desktop\NPS Med Bitmap.bmp"/>
          <p:cNvPicPr>
            <a:picLocks noChangeAspect="1" noChangeArrowheads="1"/>
          </p:cNvPicPr>
          <p:nvPr userDrawn="1"/>
        </p:nvPicPr>
        <p:blipFill>
          <a:blip r:embed="rId2" cstate="print"/>
          <a:srcRect/>
          <a:stretch>
            <a:fillRect/>
          </a:stretch>
        </p:blipFill>
        <p:spPr bwMode="auto">
          <a:xfrm>
            <a:off x="7315200" y="0"/>
            <a:ext cx="1676400" cy="1447800"/>
          </a:xfrm>
          <a:prstGeom prst="rect">
            <a:avLst/>
          </a:prstGeom>
          <a:noFill/>
        </p:spPr>
      </p:pic>
      <p:pic>
        <p:nvPicPr>
          <p:cNvPr id="9" name="Picture 3" descr="C:\Users\Terry\Desktop\lasersymbol.jpg"/>
          <p:cNvPicPr>
            <a:picLocks noChangeAspect="1" noChangeArrowheads="1"/>
          </p:cNvPicPr>
          <p:nvPr userDrawn="1"/>
        </p:nvPicPr>
        <p:blipFill>
          <a:blip r:embed="rId3" cstate="print"/>
          <a:srcRect/>
          <a:stretch>
            <a:fillRect/>
          </a:stretch>
        </p:blipFill>
        <p:spPr bwMode="auto">
          <a:xfrm>
            <a:off x="152400" y="0"/>
            <a:ext cx="1466850" cy="1524000"/>
          </a:xfrm>
          <a:prstGeom prst="rect">
            <a:avLst/>
          </a:prstGeom>
          <a:noFill/>
        </p:spPr>
      </p:pic>
      <p:sp>
        <p:nvSpPr>
          <p:cNvPr id="10" name="Title 1"/>
          <p:cNvSpPr>
            <a:spLocks noGrp="1"/>
          </p:cNvSpPr>
          <p:nvPr>
            <p:ph type="title"/>
          </p:nvPr>
        </p:nvSpPr>
        <p:spPr>
          <a:xfrm>
            <a:off x="1619250" y="274638"/>
            <a:ext cx="5695950" cy="1143000"/>
          </a:xfrm>
        </p:spPr>
        <p:txBody>
          <a:bodyPr/>
          <a:lstStyle/>
          <a:p>
            <a:r>
              <a:rPr kumimoji="0"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214EBA5-48CC-4C49-B1B8-D4764D2BCB3E}"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6BEE6-1EFC-42C3-B483-3BB7E7D4317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214EBA5-48CC-4C49-B1B8-D4764D2BCB3E}"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6BEE6-1EFC-42C3-B483-3BB7E7D4317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214EBA5-48CC-4C49-B1B8-D4764D2BCB3E}" type="datetimeFigureOut">
              <a:rPr lang="en-US" smtClean="0"/>
              <a:t>8/18/2020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C66BEE6-1EFC-42C3-B483-3BB7E7D4317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120000"/>
        <a:buFont typeface="Arial" panose="020B0604020202020204" pitchFamily="34" charset="0"/>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120000"/>
        <a:buFont typeface="Arial" panose="020B0604020202020204" pitchFamily="34" charset="0"/>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120000"/>
        <a:buFont typeface="Arial" panose="020B0604020202020204" pitchFamily="34" charset="0"/>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20000"/>
        <a:buFont typeface="Arial" panose="020B0604020202020204" pitchFamily="34" charset="0"/>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SzPct val="120000"/>
        <a:buFont typeface="Arial" panose="020B0604020202020204" pitchFamily="34" charset="0"/>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0.wmf"/><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50" name="Rectangle 6"/>
          <p:cNvSpPr>
            <a:spLocks noGrp="1" noChangeArrowheads="1"/>
          </p:cNvSpPr>
          <p:nvPr>
            <p:ph type="ctrTitle"/>
          </p:nvPr>
        </p:nvSpPr>
        <p:spPr>
          <a:xfrm>
            <a:off x="296333" y="1676400"/>
            <a:ext cx="8610600" cy="2590800"/>
          </a:xfrm>
        </p:spPr>
        <p:txBody>
          <a:bodyPr>
            <a:normAutofit/>
          </a:bodyPr>
          <a:lstStyle/>
          <a:p>
            <a:r>
              <a:rPr lang="en-US" sz="3600" dirty="0">
                <a:solidFill>
                  <a:schemeClr val="accent1">
                    <a:lumMod val="60000"/>
                    <a:lumOff val="40000"/>
                  </a:schemeClr>
                </a:solidFill>
              </a:rPr>
              <a:t>Naval Postgraduate School</a:t>
            </a:r>
            <a:br>
              <a:rPr lang="en-US" sz="3600" dirty="0">
                <a:solidFill>
                  <a:schemeClr val="accent1">
                    <a:lumMod val="60000"/>
                    <a:lumOff val="40000"/>
                  </a:schemeClr>
                </a:solidFill>
              </a:rPr>
            </a:br>
            <a:br>
              <a:rPr lang="en-US" sz="3600" dirty="0">
                <a:solidFill>
                  <a:schemeClr val="accent1">
                    <a:lumMod val="60000"/>
                    <a:lumOff val="40000"/>
                  </a:schemeClr>
                </a:solidFill>
              </a:rPr>
            </a:br>
            <a:r>
              <a:rPr lang="en-US" dirty="0">
                <a:solidFill>
                  <a:schemeClr val="accent1">
                    <a:lumMod val="60000"/>
                    <a:lumOff val="40000"/>
                  </a:schemeClr>
                </a:solidFill>
              </a:rPr>
              <a:t>Laser Safety Training</a:t>
            </a:r>
          </a:p>
        </p:txBody>
      </p:sp>
      <p:sp>
        <p:nvSpPr>
          <p:cNvPr id="3" name="TextBox 2"/>
          <p:cNvSpPr txBox="1"/>
          <p:nvPr/>
        </p:nvSpPr>
        <p:spPr>
          <a:xfrm>
            <a:off x="338667" y="5257800"/>
            <a:ext cx="3908442" cy="1323439"/>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Scott Giles</a:t>
            </a:r>
          </a:p>
          <a:p>
            <a:r>
              <a:rPr lang="en-US" dirty="0">
                <a:effectLst>
                  <a:outerShdw blurRad="38100" dist="38100" dir="2700000" algn="tl">
                    <a:srgbClr val="000000">
                      <a:alpha val="43137"/>
                    </a:srgbClr>
                  </a:outerShdw>
                </a:effectLst>
              </a:rPr>
              <a:t>NPS Laser System Safety Officer (LSSO)</a:t>
            </a:r>
          </a:p>
          <a:p>
            <a:r>
              <a:rPr lang="en-US" dirty="0">
                <a:effectLst>
                  <a:outerShdw blurRad="38100" dist="38100" dir="2700000" algn="tl">
                    <a:srgbClr val="000000">
                      <a:alpha val="43137"/>
                    </a:srgbClr>
                  </a:outerShdw>
                </a:effectLst>
              </a:rPr>
              <a:t>Research Safety Department Safety Engineer</a:t>
            </a:r>
          </a:p>
          <a:p>
            <a:r>
              <a:rPr lang="en-US" dirty="0">
                <a:effectLst>
                  <a:outerShdw blurRad="38100" dist="38100" dir="2700000" algn="tl">
                    <a:srgbClr val="000000">
                      <a:alpha val="43137"/>
                    </a:srgbClr>
                  </a:outerShdw>
                </a:effectLst>
              </a:rPr>
              <a:t>831-656-7568</a:t>
            </a:r>
          </a:p>
          <a:p>
            <a:r>
              <a:rPr lang="en-US" dirty="0">
                <a:effectLst>
                  <a:outerShdw blurRad="38100" dist="38100" dir="2700000" algn="tl">
                    <a:srgbClr val="000000">
                      <a:alpha val="43137"/>
                    </a:srgbClr>
                  </a:outerShdw>
                </a:effectLst>
              </a:rPr>
              <a:t>Updated 18AUG2020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n-US" sz="3600" dirty="0"/>
              <a:t>Population Inversion</a:t>
            </a:r>
          </a:p>
        </p:txBody>
      </p:sp>
      <p:sp>
        <p:nvSpPr>
          <p:cNvPr id="36867" name="Rectangle 3"/>
          <p:cNvSpPr>
            <a:spLocks noGrp="1" noChangeArrowheads="1"/>
          </p:cNvSpPr>
          <p:nvPr>
            <p:ph idx="1"/>
          </p:nvPr>
        </p:nvSpPr>
        <p:spPr>
          <a:xfrm>
            <a:off x="457200" y="1828800"/>
            <a:ext cx="8229600" cy="4709160"/>
          </a:xfrm>
        </p:spPr>
        <p:txBody>
          <a:bodyPr>
            <a:normAutofit/>
          </a:bodyPr>
          <a:lstStyle/>
          <a:p>
            <a:r>
              <a:rPr lang="en-US" sz="2800" dirty="0"/>
              <a:t>Population inversion = larger electron population in an excited state than ground state.</a:t>
            </a:r>
          </a:p>
          <a:p>
            <a:r>
              <a:rPr lang="en-US" sz="2800" dirty="0"/>
              <a:t>Without something to pump up more high energy electrons, this state decays back to lower energy state.  </a:t>
            </a:r>
          </a:p>
          <a:p>
            <a:r>
              <a:rPr lang="en-US" sz="2800" dirty="0"/>
              <a:t>Decay occurs in two ways</a:t>
            </a:r>
          </a:p>
          <a:p>
            <a:pPr lvl="1"/>
            <a:r>
              <a:rPr lang="en-US" sz="2400" dirty="0"/>
              <a:t>spontaneous decay</a:t>
            </a:r>
          </a:p>
          <a:p>
            <a:pPr lvl="1"/>
            <a:r>
              <a:rPr lang="en-US" sz="2400" dirty="0"/>
              <a:t>stimulated decay</a:t>
            </a:r>
          </a:p>
        </p:txBody>
      </p:sp>
    </p:spTree>
    <p:extLst>
      <p:ext uri="{BB962C8B-B14F-4D97-AF65-F5344CB8AC3E}">
        <p14:creationId xmlns:p14="http://schemas.microsoft.com/office/powerpoint/2010/main" val="5703971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a:t>Skin Protection</a:t>
            </a:r>
            <a:endParaRPr lang="en-US" dirty="0"/>
          </a:p>
        </p:txBody>
      </p:sp>
      <p:sp>
        <p:nvSpPr>
          <p:cNvPr id="198659" name="Rectangle 3"/>
          <p:cNvSpPr>
            <a:spLocks noGrp="1" noChangeArrowheads="1"/>
          </p:cNvSpPr>
          <p:nvPr>
            <p:ph idx="1"/>
          </p:nvPr>
        </p:nvSpPr>
        <p:spPr>
          <a:xfrm>
            <a:off x="685800" y="2133600"/>
            <a:ext cx="7772400" cy="4038600"/>
          </a:xfrm>
        </p:spPr>
        <p:txBody>
          <a:bodyPr>
            <a:normAutofit/>
          </a:bodyPr>
          <a:lstStyle/>
          <a:p>
            <a:pPr>
              <a:lnSpc>
                <a:spcPct val="90000"/>
              </a:lnSpc>
            </a:pPr>
            <a:r>
              <a:rPr lang="en-US" sz="2000" dirty="0"/>
              <a:t>Often, gloves or clothing will suffice for lasers requiring skin protection</a:t>
            </a:r>
          </a:p>
          <a:p>
            <a:pPr>
              <a:lnSpc>
                <a:spcPct val="90000"/>
              </a:lnSpc>
            </a:pPr>
            <a:endParaRPr lang="en-US" sz="2000" dirty="0"/>
          </a:p>
          <a:p>
            <a:pPr>
              <a:lnSpc>
                <a:spcPct val="90000"/>
              </a:lnSpc>
            </a:pPr>
            <a:r>
              <a:rPr lang="en-US" sz="2000" dirty="0"/>
              <a:t>If skin protection is required, eye protection is also most certainly required </a:t>
            </a:r>
          </a:p>
          <a:p>
            <a:pPr>
              <a:lnSpc>
                <a:spcPct val="90000"/>
              </a:lnSpc>
            </a:pPr>
            <a:endParaRPr lang="en-US" sz="2000" dirty="0"/>
          </a:p>
          <a:p>
            <a:pPr>
              <a:lnSpc>
                <a:spcPct val="90000"/>
              </a:lnSpc>
            </a:pPr>
            <a:r>
              <a:rPr lang="en-US" sz="2000" dirty="0"/>
              <a:t>Sunscreen sweats and wipes off, so it is not recommended for UV systems</a:t>
            </a:r>
          </a:p>
          <a:p>
            <a:pPr>
              <a:lnSpc>
                <a:spcPct val="90000"/>
              </a:lnSpc>
            </a:pPr>
            <a:endParaRPr lang="en-US" sz="2000" dirty="0"/>
          </a:p>
          <a:p>
            <a:pPr>
              <a:lnSpc>
                <a:spcPct val="90000"/>
              </a:lnSpc>
            </a:pPr>
            <a:r>
              <a:rPr lang="en-US" sz="2000" dirty="0"/>
              <a:t>For extremely high-powered lasers, there is no protection available for direct exposure - inaccessibility is the only answer</a:t>
            </a:r>
            <a:endParaRPr lang="en-US" sz="2400" dirty="0"/>
          </a:p>
        </p:txBody>
      </p:sp>
    </p:spTree>
    <p:extLst>
      <p:ext uri="{BB962C8B-B14F-4D97-AF65-F5344CB8AC3E}">
        <p14:creationId xmlns:p14="http://schemas.microsoft.com/office/powerpoint/2010/main" val="8839946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US" dirty="0"/>
              <a:t>Who needs Medical Surveillance</a:t>
            </a:r>
          </a:p>
        </p:txBody>
      </p:sp>
      <p:sp>
        <p:nvSpPr>
          <p:cNvPr id="35843" name="Rectangle 3"/>
          <p:cNvSpPr>
            <a:spLocks noGrp="1" noChangeArrowheads="1"/>
          </p:cNvSpPr>
          <p:nvPr>
            <p:ph idx="1"/>
          </p:nvPr>
        </p:nvSpPr>
        <p:spPr>
          <a:xfrm>
            <a:off x="685800" y="1676400"/>
            <a:ext cx="7772400" cy="5029200"/>
          </a:xfrm>
        </p:spPr>
        <p:txBody>
          <a:bodyPr>
            <a:noAutofit/>
          </a:bodyPr>
          <a:lstStyle/>
          <a:p>
            <a:r>
              <a:rPr lang="en-US" sz="2000" dirty="0"/>
              <a:t>Personnel who are at risk to an overexposure.  This is interpreted by the Navy as those who work with class 3B and 4 lasers.</a:t>
            </a:r>
          </a:p>
          <a:p>
            <a:pPr lvl="1"/>
            <a:endParaRPr lang="en-US" sz="1800" dirty="0"/>
          </a:p>
          <a:p>
            <a:pPr lvl="1"/>
            <a:r>
              <a:rPr lang="en-US" sz="1800" dirty="0"/>
              <a:t>Incidental personnel not required to have medical surveillance</a:t>
            </a:r>
          </a:p>
          <a:p>
            <a:pPr lvl="2"/>
            <a:r>
              <a:rPr lang="en-US" sz="1400" dirty="0"/>
              <a:t>Do not work in laser environment on continuing basis</a:t>
            </a:r>
          </a:p>
          <a:p>
            <a:pPr lvl="2"/>
            <a:r>
              <a:rPr lang="en-US" sz="1400" dirty="0"/>
              <a:t>Security, custodial, visiting personnel</a:t>
            </a:r>
          </a:p>
          <a:p>
            <a:pPr lvl="1"/>
            <a:endParaRPr lang="en-US" sz="1800" dirty="0"/>
          </a:p>
          <a:p>
            <a:pPr lvl="1"/>
            <a:r>
              <a:rPr lang="en-US" sz="1800" dirty="0"/>
              <a:t>Class 1, 2 and 3R lasers operators don’t require surveillance</a:t>
            </a:r>
          </a:p>
          <a:p>
            <a:pPr lvl="1"/>
            <a:r>
              <a:rPr lang="en-US" sz="1800" dirty="0"/>
              <a:t>Required for Government Laser Maintenance personnel, requested for Contractor Laser Maintenance personnel</a:t>
            </a:r>
          </a:p>
          <a:p>
            <a:pPr lvl="1"/>
            <a:endParaRPr lang="en-US" sz="1800" dirty="0"/>
          </a:p>
          <a:p>
            <a:pPr lvl="1"/>
            <a:r>
              <a:rPr lang="en-US" sz="1800" dirty="0"/>
              <a:t>LSSO decision as to exactly who participates, but </a:t>
            </a:r>
            <a:r>
              <a:rPr lang="en-US" sz="1800" b="1" dirty="0">
                <a:solidFill>
                  <a:srgbClr val="FF0000"/>
                </a:solidFill>
              </a:rPr>
              <a:t>at NPS by Instruction, ALL Class 3B and 4 Designated Laser Custodians and Designated Laser Workers</a:t>
            </a:r>
          </a:p>
        </p:txBody>
      </p:sp>
    </p:spTree>
    <p:extLst>
      <p:ext uri="{BB962C8B-B14F-4D97-AF65-F5344CB8AC3E}">
        <p14:creationId xmlns:p14="http://schemas.microsoft.com/office/powerpoint/2010/main" val="18644628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19238" y="152400"/>
            <a:ext cx="5638800" cy="1143000"/>
          </a:xfrm>
        </p:spPr>
        <p:txBody>
          <a:bodyPr>
            <a:normAutofit fontScale="90000"/>
          </a:bodyPr>
          <a:lstStyle/>
          <a:p>
            <a:r>
              <a:rPr lang="en-US" dirty="0"/>
              <a:t>Why Medical Monitoring?</a:t>
            </a:r>
          </a:p>
        </p:txBody>
      </p:sp>
      <p:sp>
        <p:nvSpPr>
          <p:cNvPr id="34819" name="Rectangle 3"/>
          <p:cNvSpPr>
            <a:spLocks noGrp="1" noChangeArrowheads="1"/>
          </p:cNvSpPr>
          <p:nvPr>
            <p:ph type="body" sz="half" idx="4294967295"/>
          </p:nvPr>
        </p:nvSpPr>
        <p:spPr>
          <a:xfrm>
            <a:off x="2590800" y="1905000"/>
            <a:ext cx="4114800" cy="4267200"/>
          </a:xfrm>
        </p:spPr>
        <p:txBody>
          <a:bodyPr>
            <a:normAutofit/>
          </a:bodyPr>
          <a:lstStyle/>
          <a:p>
            <a:r>
              <a:rPr lang="en-US" sz="2000" dirty="0"/>
              <a:t>Identify pre-existing problems</a:t>
            </a:r>
          </a:p>
          <a:p>
            <a:r>
              <a:rPr lang="en-US" sz="2000" dirty="0"/>
              <a:t>Detect development of physiological problems</a:t>
            </a:r>
          </a:p>
          <a:p>
            <a:r>
              <a:rPr lang="en-US" sz="2000" dirty="0"/>
              <a:t>Document overexposure effects</a:t>
            </a:r>
          </a:p>
          <a:p>
            <a:r>
              <a:rPr lang="en-US" sz="2000" dirty="0"/>
              <a:t>Provide medical history</a:t>
            </a:r>
          </a:p>
          <a:p>
            <a:r>
              <a:rPr lang="en-US" sz="2000" dirty="0"/>
              <a:t>Protect the worker </a:t>
            </a:r>
          </a:p>
        </p:txBody>
      </p:sp>
      <p:sp>
        <p:nvSpPr>
          <p:cNvPr id="34820" name="Text Box 4"/>
          <p:cNvSpPr txBox="1">
            <a:spLocks noChangeArrowheads="1"/>
          </p:cNvSpPr>
          <p:nvPr/>
        </p:nvSpPr>
        <p:spPr bwMode="auto">
          <a:xfrm>
            <a:off x="2090738" y="5562600"/>
            <a:ext cx="449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spcBef>
                <a:spcPct val="50000"/>
              </a:spcBef>
            </a:pPr>
            <a:r>
              <a:rPr lang="en-US" sz="2000" b="1" baseline="0" dirty="0"/>
              <a:t>Required by BUMEDINST 6470.23</a:t>
            </a:r>
          </a:p>
        </p:txBody>
      </p:sp>
    </p:spTree>
    <p:extLst>
      <p:ext uri="{BB962C8B-B14F-4D97-AF65-F5344CB8AC3E}">
        <p14:creationId xmlns:p14="http://schemas.microsoft.com/office/powerpoint/2010/main" val="10048884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US" dirty="0"/>
              <a:t>Medical Surveillance</a:t>
            </a:r>
          </a:p>
        </p:txBody>
      </p:sp>
      <p:sp>
        <p:nvSpPr>
          <p:cNvPr id="39939" name="Rectangle 3"/>
          <p:cNvSpPr>
            <a:spLocks noGrp="1" noChangeArrowheads="1"/>
          </p:cNvSpPr>
          <p:nvPr>
            <p:ph idx="1"/>
          </p:nvPr>
        </p:nvSpPr>
        <p:spPr>
          <a:xfrm>
            <a:off x="457200" y="2057400"/>
            <a:ext cx="8229600" cy="4709160"/>
          </a:xfrm>
        </p:spPr>
        <p:txBody>
          <a:bodyPr>
            <a:noAutofit/>
          </a:bodyPr>
          <a:lstStyle/>
          <a:p>
            <a:pPr marL="457200" indent="-457200"/>
            <a:r>
              <a:rPr lang="en-US" sz="2400" b="1" dirty="0"/>
              <a:t>Baseline:</a:t>
            </a:r>
            <a:r>
              <a:rPr lang="en-US" sz="2400" dirty="0"/>
              <a:t> prior to first use of a class 3B or 4 laser at NPS</a:t>
            </a:r>
          </a:p>
          <a:p>
            <a:pPr marL="457200" indent="-457200"/>
            <a:r>
              <a:rPr lang="en-US" sz="2400" b="1" dirty="0"/>
              <a:t>Incident:</a:t>
            </a:r>
            <a:r>
              <a:rPr lang="en-US" sz="2400" dirty="0"/>
              <a:t> Over-exposure/mishap</a:t>
            </a:r>
          </a:p>
          <a:p>
            <a:pPr marL="457200" indent="-457200"/>
            <a:r>
              <a:rPr lang="en-US" sz="2400" b="1" dirty="0">
                <a:solidFill>
                  <a:srgbClr val="FFFF00"/>
                </a:solidFill>
              </a:rPr>
              <a:t>Exit:</a:t>
            </a:r>
            <a:r>
              <a:rPr lang="en-US" sz="2400" dirty="0">
                <a:solidFill>
                  <a:srgbClr val="FFFF00"/>
                </a:solidFill>
              </a:rPr>
              <a:t> when finished with NPS Class 3B and 4 lasers (always a challenge)</a:t>
            </a:r>
          </a:p>
          <a:p>
            <a:pPr marL="457200" indent="-457200"/>
            <a:endParaRPr lang="en-US" sz="2400" dirty="0"/>
          </a:p>
          <a:p>
            <a:pPr marL="457200" indent="-457200"/>
            <a:r>
              <a:rPr lang="en-US" sz="2400" dirty="0"/>
              <a:t>Periodic exams </a:t>
            </a:r>
            <a:r>
              <a:rPr lang="en-US" sz="2400" b="1" dirty="0"/>
              <a:t>not</a:t>
            </a:r>
            <a:r>
              <a:rPr lang="en-US" sz="2400" dirty="0"/>
              <a:t> required</a:t>
            </a:r>
          </a:p>
          <a:p>
            <a:pPr marL="137160" indent="0">
              <a:buNone/>
            </a:pPr>
            <a:endParaRPr lang="en-US" sz="2400" dirty="0"/>
          </a:p>
          <a:p>
            <a:pPr marL="0" indent="0">
              <a:buNone/>
            </a:pPr>
            <a:r>
              <a:rPr lang="en-US" sz="2400" b="1" i="1" dirty="0">
                <a:solidFill>
                  <a:srgbClr val="FF0000"/>
                </a:solidFill>
                <a:effectLst>
                  <a:outerShdw blurRad="38100" dist="38100" dir="2700000" algn="tl">
                    <a:srgbClr val="000000">
                      <a:alpha val="43137"/>
                    </a:srgbClr>
                  </a:outerShdw>
                </a:effectLst>
              </a:rPr>
              <a:t>You must have an eye exam: </a:t>
            </a:r>
          </a:p>
          <a:p>
            <a:pPr marL="457200" indent="-457200"/>
            <a:r>
              <a:rPr lang="en-US" sz="2000" b="1" i="1" u="sng" dirty="0">
                <a:solidFill>
                  <a:srgbClr val="FF0000"/>
                </a:solidFill>
                <a:effectLst>
                  <a:outerShdw blurRad="38100" dist="38100" dir="2700000" algn="tl">
                    <a:srgbClr val="000000">
                      <a:alpha val="43137"/>
                    </a:srgbClr>
                  </a:outerShdw>
                </a:effectLst>
              </a:rPr>
              <a:t>Prior</a:t>
            </a:r>
            <a:r>
              <a:rPr lang="en-US" sz="2000" b="1" i="1" dirty="0">
                <a:solidFill>
                  <a:srgbClr val="FF0000"/>
                </a:solidFill>
                <a:effectLst>
                  <a:outerShdw blurRad="38100" dist="38100" dir="2700000" algn="tl">
                    <a:srgbClr val="000000">
                      <a:alpha val="43137"/>
                    </a:srgbClr>
                  </a:outerShdw>
                </a:effectLst>
              </a:rPr>
              <a:t> to first use of Class 3B or 4 lasers at NPS</a:t>
            </a:r>
          </a:p>
          <a:p>
            <a:pPr marL="457200" indent="-457200"/>
            <a:r>
              <a:rPr lang="en-US" sz="2000" b="1" i="1" u="sng" dirty="0">
                <a:solidFill>
                  <a:srgbClr val="FF0000"/>
                </a:solidFill>
                <a:effectLst>
                  <a:outerShdw blurRad="38100" dist="38100" dir="2700000" algn="tl">
                    <a:srgbClr val="000000">
                      <a:alpha val="43137"/>
                    </a:srgbClr>
                  </a:outerShdw>
                </a:effectLst>
              </a:rPr>
              <a:t>After</a:t>
            </a:r>
            <a:r>
              <a:rPr lang="en-US" sz="2000" b="1" i="1" dirty="0">
                <a:solidFill>
                  <a:srgbClr val="FF0000"/>
                </a:solidFill>
                <a:effectLst>
                  <a:outerShdw blurRad="38100" dist="38100" dir="2700000" algn="tl">
                    <a:srgbClr val="000000">
                      <a:alpha val="43137"/>
                    </a:srgbClr>
                  </a:outerShdw>
                </a:effectLst>
              </a:rPr>
              <a:t> last use of Class 3B or 4 lasers at NPS</a:t>
            </a:r>
          </a:p>
        </p:txBody>
      </p:sp>
    </p:spTree>
    <p:extLst>
      <p:ext uri="{BB962C8B-B14F-4D97-AF65-F5344CB8AC3E}">
        <p14:creationId xmlns:p14="http://schemas.microsoft.com/office/powerpoint/2010/main" val="24200446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dirty="0"/>
              <a:t>NPS Med Exam Scheduling</a:t>
            </a:r>
          </a:p>
        </p:txBody>
      </p:sp>
      <p:sp>
        <p:nvSpPr>
          <p:cNvPr id="5" name="Content Placeholder 2"/>
          <p:cNvSpPr>
            <a:spLocks noGrp="1"/>
          </p:cNvSpPr>
          <p:nvPr>
            <p:ph idx="1"/>
          </p:nvPr>
        </p:nvSpPr>
        <p:spPr/>
        <p:txBody>
          <a:bodyPr>
            <a:normAutofit fontScale="92500" lnSpcReduction="20000"/>
          </a:bodyPr>
          <a:lstStyle/>
          <a:p>
            <a:pPr marL="0" indent="0">
              <a:buNone/>
            </a:pPr>
            <a:r>
              <a:rPr lang="en-US" sz="3600" dirty="0"/>
              <a:t>For Baseline and Exit Exams (plan 30 days):</a:t>
            </a:r>
            <a:endParaRPr lang="en-US" sz="1400" dirty="0"/>
          </a:p>
          <a:p>
            <a:pPr marL="228600" indent="-228600">
              <a:buFont typeface="+mj-lt"/>
              <a:buAutoNum type="arabicPeriod"/>
            </a:pPr>
            <a:r>
              <a:rPr lang="en-US" sz="1400" dirty="0"/>
              <a:t>Get the 5100/1form from the </a:t>
            </a:r>
            <a:r>
              <a:rPr lang="en-US" sz="1400" dirty="0" err="1"/>
              <a:t>LSSO</a:t>
            </a:r>
            <a:r>
              <a:rPr lang="en-US" sz="1400" dirty="0"/>
              <a:t> – fill out the top 10 lines</a:t>
            </a:r>
          </a:p>
          <a:p>
            <a:pPr marL="228600" indent="-228600">
              <a:buFont typeface="+mj-lt"/>
              <a:buAutoNum type="arabicPeriod"/>
            </a:pPr>
            <a:r>
              <a:rPr lang="en-US" sz="1400" dirty="0" err="1"/>
              <a:t>LSSO</a:t>
            </a:r>
            <a:r>
              <a:rPr lang="en-US" sz="1400" dirty="0"/>
              <a:t> will email the Referral Form to the Presidio Health Clinic scheduler </a:t>
            </a:r>
            <a:r>
              <a:rPr lang="en-US" sz="1400" b="1" dirty="0"/>
              <a:t>Thu Degroot </a:t>
            </a:r>
            <a:r>
              <a:rPr lang="en-US" sz="1400" dirty="0"/>
              <a:t>at </a:t>
            </a:r>
            <a:r>
              <a:rPr lang="en-US" sz="1400" dirty="0">
                <a:solidFill>
                  <a:schemeClr val="tx1">
                    <a:lumMod val="20000"/>
                    <a:lumOff val="80000"/>
                  </a:schemeClr>
                </a:solidFill>
              </a:rPr>
              <a:t>thu.v.degroot.civ@mail.mil</a:t>
            </a:r>
            <a:r>
              <a:rPr lang="en-US" sz="1400" dirty="0"/>
              <a:t>.  Backup: Flora </a:t>
            </a:r>
            <a:r>
              <a:rPr lang="en-US" sz="1400" dirty="0" err="1"/>
              <a:t>Delapena</a:t>
            </a:r>
            <a:r>
              <a:rPr lang="en-US" sz="1400" dirty="0"/>
              <a:t>, </a:t>
            </a:r>
            <a:r>
              <a:rPr lang="en-US" sz="1400" dirty="0">
                <a:solidFill>
                  <a:schemeClr val="tx1">
                    <a:lumMod val="20000"/>
                    <a:lumOff val="80000"/>
                  </a:schemeClr>
                </a:solidFill>
              </a:rPr>
              <a:t>flora.r.delapena.civ@mail.mil</a:t>
            </a:r>
            <a:r>
              <a:rPr lang="en-US" sz="1400" dirty="0"/>
              <a:t>. </a:t>
            </a:r>
          </a:p>
          <a:p>
            <a:pPr marL="228600" indent="-228600">
              <a:buFont typeface="+mj-lt"/>
              <a:buAutoNum type="arabicPeriod"/>
            </a:pPr>
            <a:r>
              <a:rPr lang="en-US" sz="1400" dirty="0"/>
              <a:t>You will then call her at 831-242-5332 to schedule.  Backup: Flora </a:t>
            </a:r>
            <a:r>
              <a:rPr lang="en-US" sz="1400" dirty="0" err="1"/>
              <a:t>Delapena</a:t>
            </a:r>
            <a:r>
              <a:rPr lang="en-US" sz="1400" dirty="0"/>
              <a:t> at 831-242-4842, </a:t>
            </a:r>
          </a:p>
          <a:p>
            <a:pPr marL="228600" indent="-228600">
              <a:buFont typeface="+mj-lt"/>
              <a:buAutoNum type="arabicPeriod"/>
            </a:pPr>
            <a:r>
              <a:rPr lang="en-US" sz="1400" dirty="0"/>
              <a:t>Follow through and arrive on time to complete your exam.  </a:t>
            </a:r>
          </a:p>
          <a:p>
            <a:pPr marL="228600" indent="-228600">
              <a:buFont typeface="+mj-lt"/>
              <a:buAutoNum type="arabicPeriod"/>
            </a:pPr>
            <a:r>
              <a:rPr lang="en-US" sz="1400" dirty="0"/>
              <a:t>The clinic should give you a copy of the 5100/1 with the doctors signature upon completing this exam.  Keep this for your records.  If NPS doesn’t get a receipt from the clinic, the LSSO may ask you for a copy to prove completion.</a:t>
            </a:r>
          </a:p>
          <a:p>
            <a:pPr marL="0" indent="0">
              <a:buNone/>
            </a:pPr>
            <a:endParaRPr lang="en-US" sz="3600" dirty="0"/>
          </a:p>
          <a:p>
            <a:pPr marL="0" indent="0">
              <a:buNone/>
            </a:pPr>
            <a:r>
              <a:rPr lang="en-US" sz="3600" dirty="0"/>
              <a:t>If a Laser Incident Occurs (immediately):</a:t>
            </a:r>
          </a:p>
          <a:p>
            <a:pPr marL="228600" indent="-228600">
              <a:buFont typeface="+mj-lt"/>
              <a:buAutoNum type="arabicPeriod"/>
            </a:pPr>
            <a:endParaRPr lang="en-US" sz="1400" dirty="0"/>
          </a:p>
          <a:p>
            <a:pPr marL="228600" indent="-228600">
              <a:buFont typeface="+mj-lt"/>
              <a:buAutoNum type="arabicPeriod"/>
            </a:pPr>
            <a:r>
              <a:rPr lang="en-US" sz="1400" dirty="0"/>
              <a:t>If injury suspected, call (9)911 for the Emergency Room nearest.  For NPS it will be CHOMP.  Expect to be referred immediately to an ophthalmologist.</a:t>
            </a:r>
          </a:p>
          <a:p>
            <a:pPr marL="228600" indent="-228600">
              <a:buFont typeface="+mj-lt"/>
              <a:buAutoNum type="arabicPeriod"/>
            </a:pPr>
            <a:r>
              <a:rPr lang="en-US" sz="1400" dirty="0"/>
              <a:t>Notify the LSSO (</a:t>
            </a:r>
            <a:r>
              <a:rPr lang="en-US" sz="1400" dirty="0">
                <a:solidFill>
                  <a:schemeClr val="tx1">
                    <a:lumMod val="20000"/>
                    <a:lumOff val="80000"/>
                  </a:schemeClr>
                </a:solidFill>
              </a:rPr>
              <a:t>sagiles@nps.edu</a:t>
            </a:r>
            <a:r>
              <a:rPr lang="en-US" sz="1400" dirty="0"/>
              <a:t>, 831-656-7568, Ha285).  LSSO will notify HRO, Presidio of Monterey Health Clinic, and several others.</a:t>
            </a:r>
          </a:p>
          <a:p>
            <a:pPr marL="0" indent="0">
              <a:buNone/>
            </a:pPr>
            <a:endParaRPr lang="en-US" sz="1400" dirty="0"/>
          </a:p>
        </p:txBody>
      </p:sp>
    </p:spTree>
    <p:extLst>
      <p:ext uri="{BB962C8B-B14F-4D97-AF65-F5344CB8AC3E}">
        <p14:creationId xmlns:p14="http://schemas.microsoft.com/office/powerpoint/2010/main" val="24576151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Module Six</a:t>
            </a:r>
            <a:endParaRPr lang="en-US" dirty="0"/>
          </a:p>
        </p:txBody>
      </p:sp>
      <p:sp>
        <p:nvSpPr>
          <p:cNvPr id="4" name="Subtitle 3"/>
          <p:cNvSpPr>
            <a:spLocks noGrp="1"/>
          </p:cNvSpPr>
          <p:nvPr>
            <p:ph type="subTitle" idx="1"/>
          </p:nvPr>
        </p:nvSpPr>
        <p:spPr/>
        <p:txBody>
          <a:bodyPr>
            <a:normAutofit fontScale="92500" lnSpcReduction="20000"/>
          </a:bodyPr>
          <a:lstStyle/>
          <a:p>
            <a:r>
              <a:rPr lang="en-US" sz="4400" b="1" dirty="0">
                <a:effectLst>
                  <a:outerShdw blurRad="38100" dist="38100" dir="2700000" algn="tl">
                    <a:srgbClr val="000000">
                      <a:alpha val="43137"/>
                    </a:srgbClr>
                  </a:outerShdw>
                </a:effectLst>
              </a:rPr>
              <a:t>Laser Authorization and Approval, Lab and Range Requirements</a:t>
            </a:r>
          </a:p>
        </p:txBody>
      </p:sp>
    </p:spTree>
    <p:extLst>
      <p:ext uri="{BB962C8B-B14F-4D97-AF65-F5344CB8AC3E}">
        <p14:creationId xmlns:p14="http://schemas.microsoft.com/office/powerpoint/2010/main" val="35737963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Authorization</a:t>
            </a:r>
            <a:endParaRPr lang="en-US" dirty="0"/>
          </a:p>
        </p:txBody>
      </p:sp>
      <p:sp>
        <p:nvSpPr>
          <p:cNvPr id="5" name="Content Placeholder 4"/>
          <p:cNvSpPr>
            <a:spLocks noGrp="1"/>
          </p:cNvSpPr>
          <p:nvPr>
            <p:ph idx="1"/>
          </p:nvPr>
        </p:nvSpPr>
        <p:spPr/>
        <p:txBody>
          <a:bodyPr/>
          <a:lstStyle/>
          <a:p>
            <a:r>
              <a:rPr lang="en-US" sz="4000" dirty="0"/>
              <a:t>Laser authorization is handled in two stages</a:t>
            </a:r>
          </a:p>
          <a:p>
            <a:endParaRPr lang="en-US" sz="4000" dirty="0"/>
          </a:p>
          <a:p>
            <a:pPr lvl="1"/>
            <a:r>
              <a:rPr lang="en-US" sz="3600" dirty="0"/>
              <a:t>Stage 1 – Acquisition</a:t>
            </a:r>
          </a:p>
          <a:p>
            <a:pPr lvl="1"/>
            <a:r>
              <a:rPr lang="en-US" sz="3600" dirty="0"/>
              <a:t>Stage 2 - Permitting</a:t>
            </a:r>
          </a:p>
        </p:txBody>
      </p:sp>
    </p:spTree>
    <p:extLst>
      <p:ext uri="{BB962C8B-B14F-4D97-AF65-F5344CB8AC3E}">
        <p14:creationId xmlns:p14="http://schemas.microsoft.com/office/powerpoint/2010/main" val="28121577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Laser system purchases are approved by the NPS Laser Systems Safety Officer - KFS</a:t>
            </a:r>
          </a:p>
          <a:p>
            <a:pPr lvl="1"/>
            <a:r>
              <a:rPr lang="en-US" dirty="0"/>
              <a:t>Lasers have their own purchase code.</a:t>
            </a:r>
          </a:p>
          <a:p>
            <a:pPr lvl="1"/>
            <a:r>
              <a:rPr lang="en-US" dirty="0"/>
              <a:t>KFS has excellent visibility - (KO, Specialists, Finance, Purchasers, Safety)</a:t>
            </a:r>
          </a:p>
          <a:p>
            <a:pPr lvl="1"/>
            <a:endParaRPr lang="en-US" dirty="0"/>
          </a:p>
          <a:p>
            <a:r>
              <a:rPr lang="en-US" dirty="0"/>
              <a:t>“Gifts” should be checked with LSSO.</a:t>
            </a:r>
          </a:p>
        </p:txBody>
      </p:sp>
      <p:sp>
        <p:nvSpPr>
          <p:cNvPr id="7" name="Title 6"/>
          <p:cNvSpPr>
            <a:spLocks noGrp="1"/>
          </p:cNvSpPr>
          <p:nvPr>
            <p:ph type="title"/>
          </p:nvPr>
        </p:nvSpPr>
        <p:spPr/>
        <p:txBody>
          <a:bodyPr/>
          <a:lstStyle/>
          <a:p>
            <a:r>
              <a:rPr lang="en-US" dirty="0">
                <a:effectLst>
                  <a:outerShdw blurRad="38100" dist="38100" dir="2700000" algn="tl">
                    <a:srgbClr val="000000">
                      <a:alpha val="43137"/>
                    </a:srgbClr>
                  </a:outerShdw>
                </a:effectLst>
              </a:rPr>
              <a:t>Acquisition</a:t>
            </a:r>
          </a:p>
        </p:txBody>
      </p:sp>
    </p:spTree>
    <p:extLst>
      <p:ext uri="{BB962C8B-B14F-4D97-AF65-F5344CB8AC3E}">
        <p14:creationId xmlns:p14="http://schemas.microsoft.com/office/powerpoint/2010/main" val="18388591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Permiting</a:t>
            </a:r>
            <a:endParaRPr lang="en-US" dirty="0"/>
          </a:p>
        </p:txBody>
      </p:sp>
      <p:sp>
        <p:nvSpPr>
          <p:cNvPr id="5" name="Content Placeholder 4"/>
          <p:cNvSpPr>
            <a:spLocks noGrp="1"/>
          </p:cNvSpPr>
          <p:nvPr>
            <p:ph idx="1"/>
          </p:nvPr>
        </p:nvSpPr>
        <p:spPr>
          <a:xfrm>
            <a:off x="685800" y="1828800"/>
            <a:ext cx="7772400" cy="4953000"/>
          </a:xfrm>
        </p:spPr>
        <p:txBody>
          <a:bodyPr>
            <a:normAutofit fontScale="70000" lnSpcReduction="20000"/>
          </a:bodyPr>
          <a:lstStyle/>
          <a:p>
            <a:pPr marL="571500" indent="-571500"/>
            <a:r>
              <a:rPr lang="en-US" sz="3600" dirty="0"/>
              <a:t>Permit </a:t>
            </a:r>
          </a:p>
          <a:p>
            <a:pPr marL="891540" lvl="1" indent="-571500"/>
            <a:r>
              <a:rPr lang="en-US" dirty="0"/>
              <a:t>Assigns a Custodian and identifies Workers</a:t>
            </a:r>
          </a:p>
          <a:p>
            <a:pPr marL="891540" lvl="1" indent="-571500"/>
            <a:r>
              <a:rPr lang="en-US" dirty="0"/>
              <a:t>Tracks inventory at least annually</a:t>
            </a:r>
          </a:p>
          <a:p>
            <a:pPr marL="891540" lvl="1" indent="-571500"/>
            <a:r>
              <a:rPr lang="en-US" dirty="0"/>
              <a:t>Documents LHA, ORM, SOP, Site inventory for Authorized Lasers </a:t>
            </a:r>
          </a:p>
          <a:p>
            <a:pPr marL="891540" lvl="1" indent="-571500"/>
            <a:endParaRPr lang="en-US" dirty="0"/>
          </a:p>
          <a:p>
            <a:pPr marL="571500" indent="-571500"/>
            <a:r>
              <a:rPr lang="en-US" sz="3600" dirty="0"/>
              <a:t>All Class 3B and Class 4 lasers require a Permit for inventory and use.</a:t>
            </a:r>
          </a:p>
          <a:p>
            <a:pPr marL="571500" indent="-571500"/>
            <a:endParaRPr lang="en-US" sz="3600" dirty="0"/>
          </a:p>
          <a:p>
            <a:pPr marL="571500" indent="-571500"/>
            <a:r>
              <a:rPr lang="en-US" sz="3600" dirty="0"/>
              <a:t>LSSO maintains campus wide inventory and Authorization list</a:t>
            </a:r>
          </a:p>
          <a:p>
            <a:pPr marL="571500" indent="-571500"/>
            <a:endParaRPr lang="en-US" sz="3600" dirty="0"/>
          </a:p>
          <a:p>
            <a:pPr marL="571500" indent="-571500"/>
            <a:r>
              <a:rPr lang="en-US" sz="3600" dirty="0"/>
              <a:t>A Permit updates for inventory, personnel, site, or authorization changes.</a:t>
            </a:r>
          </a:p>
        </p:txBody>
      </p:sp>
    </p:spTree>
    <p:extLst>
      <p:ext uri="{BB962C8B-B14F-4D97-AF65-F5344CB8AC3E}">
        <p14:creationId xmlns:p14="http://schemas.microsoft.com/office/powerpoint/2010/main" val="10151062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Laser Logs</a:t>
            </a:r>
          </a:p>
        </p:txBody>
      </p:sp>
      <p:sp>
        <p:nvSpPr>
          <p:cNvPr id="5" name="Content Placeholder 4"/>
          <p:cNvSpPr>
            <a:spLocks noGrp="1"/>
          </p:cNvSpPr>
          <p:nvPr>
            <p:ph idx="1"/>
          </p:nvPr>
        </p:nvSpPr>
        <p:spPr>
          <a:xfrm>
            <a:off x="533400" y="1828800"/>
            <a:ext cx="8153400" cy="4267200"/>
          </a:xfrm>
        </p:spPr>
        <p:txBody>
          <a:bodyPr>
            <a:noAutofit/>
          </a:bodyPr>
          <a:lstStyle/>
          <a:p>
            <a:pPr marL="571500" indent="-571500"/>
            <a:r>
              <a:rPr lang="en-US" dirty="0"/>
              <a:t>A Log of use for each system Authorized on a Permit.</a:t>
            </a:r>
          </a:p>
          <a:p>
            <a:pPr marL="0" indent="0">
              <a:buNone/>
            </a:pPr>
            <a:endParaRPr lang="en-US" dirty="0"/>
          </a:p>
          <a:p>
            <a:pPr marL="891540" lvl="1" indent="-571500"/>
            <a:r>
              <a:rPr lang="en-US" sz="2400" dirty="0"/>
              <a:t>Record annual system specific training for all users (review of LHA, ORM, SOP, manufacturer’s user guidance)</a:t>
            </a:r>
          </a:p>
          <a:p>
            <a:pPr marL="891540" lvl="1" indent="-571500"/>
            <a:r>
              <a:rPr lang="en-US" sz="2400" dirty="0"/>
              <a:t>Record daily use</a:t>
            </a:r>
          </a:p>
          <a:p>
            <a:pPr marL="891540" lvl="1" indent="-571500"/>
            <a:r>
              <a:rPr lang="en-US" sz="2400" dirty="0"/>
              <a:t>Record maintenance events</a:t>
            </a:r>
          </a:p>
          <a:p>
            <a:pPr marL="891540" lvl="1" indent="-571500"/>
            <a:r>
              <a:rPr lang="en-US" sz="2400" dirty="0"/>
              <a:t>Any other historically desirable data (performance, stability, </a:t>
            </a:r>
            <a:r>
              <a:rPr lang="en-US" sz="2400" dirty="0" err="1"/>
              <a:t>etc</a:t>
            </a:r>
            <a:r>
              <a:rPr lang="en-US" sz="2400" dirty="0"/>
              <a:t>)</a:t>
            </a:r>
          </a:p>
          <a:p>
            <a:pPr marL="891540" lvl="1" indent="-571500"/>
            <a:endParaRPr lang="en-US" sz="2400" dirty="0"/>
          </a:p>
          <a:p>
            <a:pPr marL="571500" indent="-571500"/>
            <a:endParaRPr lang="en-US" dirty="0"/>
          </a:p>
          <a:p>
            <a:pPr marL="571500" indent="-571500"/>
            <a:endParaRPr lang="en-US" dirty="0"/>
          </a:p>
        </p:txBody>
      </p:sp>
    </p:spTree>
    <p:extLst>
      <p:ext uri="{BB962C8B-B14F-4D97-AF65-F5344CB8AC3E}">
        <p14:creationId xmlns:p14="http://schemas.microsoft.com/office/powerpoint/2010/main" val="1447042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Decay</a:t>
            </a:r>
            <a:endParaRPr lang="en-US" dirty="0"/>
          </a:p>
        </p:txBody>
      </p:sp>
      <p:sp>
        <p:nvSpPr>
          <p:cNvPr id="38915" name="Rectangle 3"/>
          <p:cNvSpPr>
            <a:spLocks noGrp="1" noChangeArrowheads="1"/>
          </p:cNvSpPr>
          <p:nvPr>
            <p:ph idx="1"/>
          </p:nvPr>
        </p:nvSpPr>
        <p:spPr>
          <a:xfrm>
            <a:off x="457200" y="1600200"/>
            <a:ext cx="8229600" cy="4709160"/>
          </a:xfrm>
        </p:spPr>
        <p:txBody>
          <a:bodyPr/>
          <a:lstStyle/>
          <a:p>
            <a:r>
              <a:rPr lang="en-US" dirty="0"/>
              <a:t>Spontaneous Decay and emission</a:t>
            </a:r>
          </a:p>
          <a:p>
            <a:pPr lvl="1"/>
            <a:r>
              <a:rPr lang="en-US" dirty="0"/>
              <a:t>electrons fall to ground state while emitting randomly directed photons</a:t>
            </a:r>
          </a:p>
          <a:p>
            <a:r>
              <a:rPr lang="en-US" dirty="0"/>
              <a:t>Stimulated Decay and emission</a:t>
            </a:r>
          </a:p>
          <a:p>
            <a:pPr lvl="1"/>
            <a:r>
              <a:rPr lang="en-US" dirty="0"/>
              <a:t>A correctly energized photon can strike electrons, causing them to return to their ground state and release another photon - of the same energy, and direction, and phase.</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644095"/>
            <a:ext cx="3505200" cy="140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4809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Laser Hazard Analysis</a:t>
            </a:r>
            <a:br>
              <a:rPr lang="en-US" dirty="0"/>
            </a:br>
            <a:r>
              <a:rPr lang="en-US" dirty="0"/>
              <a:t>(LHA)</a:t>
            </a:r>
          </a:p>
        </p:txBody>
      </p:sp>
      <p:sp>
        <p:nvSpPr>
          <p:cNvPr id="3" name="Content Placeholder 2"/>
          <p:cNvSpPr>
            <a:spLocks noGrp="1"/>
          </p:cNvSpPr>
          <p:nvPr>
            <p:ph idx="1"/>
          </p:nvPr>
        </p:nvSpPr>
        <p:spPr>
          <a:xfrm>
            <a:off x="685800" y="1752600"/>
            <a:ext cx="7924800" cy="4572000"/>
          </a:xfrm>
        </p:spPr>
        <p:txBody>
          <a:bodyPr>
            <a:normAutofit/>
          </a:bodyPr>
          <a:lstStyle/>
          <a:p>
            <a:r>
              <a:rPr lang="en-US" sz="2400" dirty="0"/>
              <a:t>Class 3B and 4 systems require an LHA for each frequency, power, site, operational environment, or other critical parameters.  There could be many.</a:t>
            </a:r>
          </a:p>
          <a:p>
            <a:endParaRPr lang="en-US" sz="2400" dirty="0"/>
          </a:p>
          <a:p>
            <a:r>
              <a:rPr lang="en-US" sz="2400" dirty="0"/>
              <a:t>Collaborative effort between the LSSO and Custodian.</a:t>
            </a:r>
          </a:p>
          <a:p>
            <a:endParaRPr lang="en-US" sz="2400" dirty="0"/>
          </a:p>
          <a:p>
            <a:r>
              <a:rPr lang="en-US" sz="2400" dirty="0"/>
              <a:t>Often done by software.</a:t>
            </a:r>
          </a:p>
          <a:p>
            <a:endParaRPr lang="en-US" sz="2400" dirty="0"/>
          </a:p>
          <a:p>
            <a:r>
              <a:rPr lang="en-US" sz="2400" dirty="0"/>
              <a:t>Possible to do freehand.   May be necessary to do freehand for complex cases.</a:t>
            </a:r>
          </a:p>
        </p:txBody>
      </p:sp>
    </p:spTree>
    <p:extLst>
      <p:ext uri="{BB962C8B-B14F-4D97-AF65-F5344CB8AC3E}">
        <p14:creationId xmlns:p14="http://schemas.microsoft.com/office/powerpoint/2010/main" val="30272529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Operational Risk Management (ORM)</a:t>
            </a:r>
          </a:p>
        </p:txBody>
      </p:sp>
      <p:sp>
        <p:nvSpPr>
          <p:cNvPr id="3" name="Content Placeholder 2"/>
          <p:cNvSpPr>
            <a:spLocks noGrp="1"/>
          </p:cNvSpPr>
          <p:nvPr>
            <p:ph idx="1"/>
          </p:nvPr>
        </p:nvSpPr>
        <p:spPr>
          <a:xfrm>
            <a:off x="685800" y="1752600"/>
            <a:ext cx="7924800" cy="4572000"/>
          </a:xfrm>
        </p:spPr>
        <p:txBody>
          <a:bodyPr>
            <a:noAutofit/>
          </a:bodyPr>
          <a:lstStyle/>
          <a:p>
            <a:r>
              <a:rPr lang="en-US" sz="2000" dirty="0"/>
              <a:t>Class 3B and 4 systems require deliberate ORM.</a:t>
            </a:r>
          </a:p>
          <a:p>
            <a:r>
              <a:rPr lang="en-US" sz="2000" dirty="0"/>
              <a:t>Once LHA completed, the hazards inform the 1</a:t>
            </a:r>
            <a:r>
              <a:rPr lang="en-US" sz="2000" baseline="30000" dirty="0"/>
              <a:t>st</a:t>
            </a:r>
            <a:r>
              <a:rPr lang="en-US" sz="2000" dirty="0"/>
              <a:t> step of the ORM.</a:t>
            </a:r>
          </a:p>
          <a:p>
            <a:pPr lvl="1"/>
            <a:r>
              <a:rPr lang="en-US" sz="1800" dirty="0"/>
              <a:t>Identify the hazards – from LHA</a:t>
            </a:r>
          </a:p>
          <a:p>
            <a:pPr lvl="1"/>
            <a:r>
              <a:rPr lang="en-US" sz="1800" dirty="0"/>
              <a:t>Assess the hazards</a:t>
            </a:r>
          </a:p>
          <a:p>
            <a:pPr lvl="1"/>
            <a:r>
              <a:rPr lang="en-US" sz="1800" dirty="0"/>
              <a:t>Make Risk Decisions – </a:t>
            </a:r>
            <a:r>
              <a:rPr lang="en-US" sz="1800" dirty="0">
                <a:solidFill>
                  <a:srgbClr val="FFFFFF"/>
                </a:solidFill>
              </a:rPr>
              <a:t>Eliminate exposure above MPE…</a:t>
            </a:r>
          </a:p>
          <a:p>
            <a:pPr lvl="1"/>
            <a:r>
              <a:rPr lang="en-US" sz="1800" dirty="0"/>
              <a:t>Implement Controls – SOP, Permits</a:t>
            </a:r>
          </a:p>
          <a:p>
            <a:pPr lvl="1"/>
            <a:r>
              <a:rPr lang="en-US" sz="1800" dirty="0"/>
              <a:t>Supervise – SOP, Laser Log, Permits</a:t>
            </a:r>
          </a:p>
          <a:p>
            <a:pPr marL="137160" indent="0">
              <a:buNone/>
            </a:pPr>
            <a:endParaRPr lang="en-US" sz="2000" dirty="0"/>
          </a:p>
          <a:p>
            <a:r>
              <a:rPr lang="en-US" sz="2000" dirty="0"/>
              <a:t>Collaborative effort between the LSSO and Custodian.</a:t>
            </a:r>
          </a:p>
          <a:p>
            <a:pPr marL="137160" indent="0">
              <a:buNone/>
            </a:pPr>
            <a:endParaRPr lang="en-US" sz="2000" dirty="0"/>
          </a:p>
          <a:p>
            <a:r>
              <a:rPr lang="en-US" sz="2000" dirty="0"/>
              <a:t>There’s a template for the laser ORM available online.</a:t>
            </a:r>
          </a:p>
        </p:txBody>
      </p:sp>
    </p:spTree>
    <p:extLst>
      <p:ext uri="{BB962C8B-B14F-4D97-AF65-F5344CB8AC3E}">
        <p14:creationId xmlns:p14="http://schemas.microsoft.com/office/powerpoint/2010/main" val="11319139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 Operating</a:t>
            </a:r>
            <a:br>
              <a:rPr lang="en-US" dirty="0"/>
            </a:br>
            <a:r>
              <a:rPr lang="en-US" dirty="0"/>
              <a:t>Procedures (SOP)</a:t>
            </a:r>
          </a:p>
        </p:txBody>
      </p:sp>
      <p:sp>
        <p:nvSpPr>
          <p:cNvPr id="3" name="Content Placeholder 2"/>
          <p:cNvSpPr>
            <a:spLocks noGrp="1"/>
          </p:cNvSpPr>
          <p:nvPr>
            <p:ph idx="1"/>
          </p:nvPr>
        </p:nvSpPr>
        <p:spPr>
          <a:xfrm>
            <a:off x="685800" y="1752600"/>
            <a:ext cx="7924800" cy="4572000"/>
          </a:xfrm>
        </p:spPr>
        <p:txBody>
          <a:bodyPr>
            <a:normAutofit fontScale="85000" lnSpcReduction="10000"/>
          </a:bodyPr>
          <a:lstStyle/>
          <a:p>
            <a:r>
              <a:rPr lang="en-US" dirty="0"/>
              <a:t>Required for Class 3B and Class 4 open beam laser systems</a:t>
            </a:r>
          </a:p>
          <a:p>
            <a:r>
              <a:rPr lang="en-US" dirty="0"/>
              <a:t>Required for Class 1M, 2M, 3R use outdoors</a:t>
            </a:r>
          </a:p>
          <a:p>
            <a:r>
              <a:rPr lang="en-US" dirty="0"/>
              <a:t>Alignments must be specifically addressed</a:t>
            </a:r>
          </a:p>
          <a:p>
            <a:endParaRPr lang="en-US" dirty="0"/>
          </a:p>
          <a:p>
            <a:r>
              <a:rPr lang="en-US" dirty="0"/>
              <a:t>Incorporates the elements of the ORM</a:t>
            </a:r>
          </a:p>
          <a:p>
            <a:endParaRPr lang="en-US" dirty="0"/>
          </a:p>
          <a:p>
            <a:r>
              <a:rPr lang="en-US" dirty="0"/>
              <a:t>There’s a template that covers most structures for NPS available online.</a:t>
            </a:r>
          </a:p>
        </p:txBody>
      </p:sp>
    </p:spTree>
    <p:extLst>
      <p:ext uri="{BB962C8B-B14F-4D97-AF65-F5344CB8AC3E}">
        <p14:creationId xmlns:p14="http://schemas.microsoft.com/office/powerpoint/2010/main" val="10775632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Outdoor Laser Use</a:t>
            </a:r>
            <a:br>
              <a:rPr lang="en-US" dirty="0"/>
            </a:br>
            <a:r>
              <a:rPr lang="en-US" dirty="0"/>
              <a:t>AKA Range Operations</a:t>
            </a:r>
          </a:p>
        </p:txBody>
      </p:sp>
      <p:sp>
        <p:nvSpPr>
          <p:cNvPr id="5" name="Content Placeholder 4"/>
          <p:cNvSpPr>
            <a:spLocks noGrp="1"/>
          </p:cNvSpPr>
          <p:nvPr>
            <p:ph idx="1"/>
          </p:nvPr>
        </p:nvSpPr>
        <p:spPr/>
        <p:txBody>
          <a:bodyPr>
            <a:normAutofit lnSpcReduction="10000"/>
          </a:bodyPr>
          <a:lstStyle/>
          <a:p>
            <a:r>
              <a:rPr lang="en-US" sz="2000" dirty="0"/>
              <a:t>Outdoor laser use is substantially more involved than using lasers in the confines of an enclosed laboratory</a:t>
            </a:r>
          </a:p>
          <a:p>
            <a:endParaRPr lang="en-US" sz="2000" dirty="0"/>
          </a:p>
          <a:p>
            <a:r>
              <a:rPr lang="en-US" sz="2000" dirty="0"/>
              <a:t>Outside of combat, some class 2M, 3R and all Class 3B and 4 lasers can only be used outdoors on a certified laser range.</a:t>
            </a:r>
          </a:p>
          <a:p>
            <a:endParaRPr lang="en-US" sz="2000" dirty="0"/>
          </a:p>
          <a:p>
            <a:r>
              <a:rPr lang="en-US" sz="2000" dirty="0"/>
              <a:t>Should you need to use lasers outdoors, early coordination with the LSSO and target site RSO is recommended.</a:t>
            </a:r>
          </a:p>
          <a:p>
            <a:endParaRPr lang="en-US" sz="2000" dirty="0"/>
          </a:p>
          <a:p>
            <a:r>
              <a:rPr lang="en-US" sz="2000" dirty="0"/>
              <a:t>LSRB review may be required for new systems or applications</a:t>
            </a:r>
          </a:p>
          <a:p>
            <a:pPr marL="137160" indent="0" algn="ctr">
              <a:buNone/>
            </a:pPr>
            <a:r>
              <a:rPr lang="en-US" sz="2000" dirty="0"/>
              <a:t>What’s the </a:t>
            </a:r>
            <a:r>
              <a:rPr lang="en-US" sz="2000" dirty="0" err="1"/>
              <a:t>LSRB</a:t>
            </a:r>
            <a:r>
              <a:rPr lang="en-US" sz="2000" dirty="0"/>
              <a:t>?</a:t>
            </a:r>
          </a:p>
          <a:p>
            <a:r>
              <a:rPr lang="en-US" sz="2000" dirty="0"/>
              <a:t>The </a:t>
            </a:r>
            <a:r>
              <a:rPr lang="en-US" sz="2000" dirty="0" err="1"/>
              <a:t>LSRB</a:t>
            </a:r>
            <a:r>
              <a:rPr lang="en-US" sz="2000" dirty="0"/>
              <a:t> is the “Big Navy” Laser Safety Review Board in Dahlgren, VA.  A brief and endorsement is required for outdoor operations above certain thresholds.</a:t>
            </a:r>
          </a:p>
          <a:p>
            <a:endParaRPr lang="en-US" sz="2000" dirty="0"/>
          </a:p>
          <a:p>
            <a:pPr marL="137160" indent="0" algn="ctr">
              <a:buNone/>
            </a:pPr>
            <a:endParaRPr lang="en-US" sz="2000" dirty="0"/>
          </a:p>
        </p:txBody>
      </p:sp>
    </p:spTree>
    <p:extLst>
      <p:ext uri="{BB962C8B-B14F-4D97-AF65-F5344CB8AC3E}">
        <p14:creationId xmlns:p14="http://schemas.microsoft.com/office/powerpoint/2010/main" val="35392340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r>
              <a:rPr lang="en-US"/>
              <a:t>Range Certification</a:t>
            </a:r>
            <a:endParaRPr lang="en-US" dirty="0"/>
          </a:p>
        </p:txBody>
      </p:sp>
      <p:sp>
        <p:nvSpPr>
          <p:cNvPr id="4099" name="Rectangle 5"/>
          <p:cNvSpPr>
            <a:spLocks noGrp="1" noChangeArrowheads="1"/>
          </p:cNvSpPr>
          <p:nvPr>
            <p:ph idx="1"/>
          </p:nvPr>
        </p:nvSpPr>
        <p:spPr>
          <a:xfrm>
            <a:off x="685800" y="1905000"/>
            <a:ext cx="7772400" cy="4648200"/>
          </a:xfrm>
        </p:spPr>
        <p:txBody>
          <a:bodyPr>
            <a:normAutofit fontScale="92500" lnSpcReduction="20000"/>
          </a:bodyPr>
          <a:lstStyle/>
          <a:p>
            <a:r>
              <a:rPr lang="en-US" sz="2800" dirty="0"/>
              <a:t>A Certifying Official (RLSS) must conduct a hazard survey and site evaluation</a:t>
            </a:r>
          </a:p>
          <a:p>
            <a:pPr lvl="1"/>
            <a:r>
              <a:rPr lang="en-US" sz="1900" dirty="0"/>
              <a:t>All new laser ranges</a:t>
            </a:r>
          </a:p>
          <a:p>
            <a:pPr lvl="1"/>
            <a:r>
              <a:rPr lang="en-US" sz="1900" dirty="0"/>
              <a:t>Whenever changes to an established range will exceed the current certification limits</a:t>
            </a:r>
          </a:p>
          <a:p>
            <a:pPr lvl="1"/>
            <a:r>
              <a:rPr lang="en-US" sz="1900" dirty="0"/>
              <a:t>Every three years</a:t>
            </a:r>
          </a:p>
          <a:p>
            <a:pPr lvl="1"/>
            <a:endParaRPr lang="en-US" sz="1900" dirty="0"/>
          </a:p>
          <a:p>
            <a:pPr>
              <a:lnSpc>
                <a:spcPct val="90000"/>
              </a:lnSpc>
            </a:pPr>
            <a:r>
              <a:rPr lang="en-US" sz="2400" dirty="0"/>
              <a:t>Range certifications are often restrictive.  This is usually caused by</a:t>
            </a:r>
          </a:p>
          <a:p>
            <a:pPr lvl="1">
              <a:lnSpc>
                <a:spcPct val="90000"/>
              </a:lnSpc>
            </a:pPr>
            <a:r>
              <a:rPr lang="en-US" sz="1900" dirty="0"/>
              <a:t>The range is small compared to the system NOHD and bordered by unrestricted land</a:t>
            </a:r>
          </a:p>
          <a:p>
            <a:pPr lvl="1">
              <a:lnSpc>
                <a:spcPct val="90000"/>
              </a:lnSpc>
            </a:pPr>
            <a:r>
              <a:rPr lang="en-US" sz="1900" dirty="0"/>
              <a:t>Poor communications of LHA, ORM, and proposed SOP.</a:t>
            </a:r>
          </a:p>
          <a:p>
            <a:pPr lvl="1">
              <a:lnSpc>
                <a:spcPct val="90000"/>
              </a:lnSpc>
            </a:pPr>
            <a:r>
              <a:rPr lang="en-US" sz="1900" dirty="0"/>
              <a:t>Poor understanding of mission (FSO, </a:t>
            </a:r>
            <a:r>
              <a:rPr lang="en-US" sz="1900" dirty="0" err="1"/>
              <a:t>Metoc</a:t>
            </a:r>
            <a:r>
              <a:rPr lang="en-US" sz="1900" dirty="0"/>
              <a:t>, LIDAR)</a:t>
            </a:r>
          </a:p>
          <a:p>
            <a:pPr lvl="1">
              <a:lnSpc>
                <a:spcPct val="90000"/>
              </a:lnSpc>
            </a:pPr>
            <a:endParaRPr lang="en-US" sz="1900" dirty="0"/>
          </a:p>
          <a:p>
            <a:pPr>
              <a:lnSpc>
                <a:spcPct val="90000"/>
              </a:lnSpc>
            </a:pPr>
            <a:r>
              <a:rPr lang="en-US" sz="2400" dirty="0"/>
              <a:t>The Certification will identify firing points, firing fans, run-in headings, laser target areas, tactics, buffer angles, range clearing, range safe, EPs, etc.  </a:t>
            </a:r>
          </a:p>
          <a:p>
            <a:pPr>
              <a:lnSpc>
                <a:spcPct val="90000"/>
              </a:lnSpc>
            </a:pPr>
            <a:endParaRPr lang="en-US" sz="2400" dirty="0"/>
          </a:p>
          <a:p>
            <a:endParaRPr lang="en-US" dirty="0"/>
          </a:p>
        </p:txBody>
      </p:sp>
    </p:spTree>
    <p:extLst>
      <p:ext uri="{BB962C8B-B14F-4D97-AF65-F5344CB8AC3E}">
        <p14:creationId xmlns:p14="http://schemas.microsoft.com/office/powerpoint/2010/main" val="5587187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Rectangle 4"/>
          <p:cNvSpPr>
            <a:spLocks noGrp="1" noChangeArrowheads="1"/>
          </p:cNvSpPr>
          <p:nvPr>
            <p:ph type="title"/>
          </p:nvPr>
        </p:nvSpPr>
        <p:spPr/>
        <p:txBody>
          <a:bodyPr>
            <a:normAutofit/>
          </a:bodyPr>
          <a:lstStyle/>
          <a:p>
            <a:r>
              <a:rPr lang="en-US" sz="3200" b="1" dirty="0"/>
              <a:t>Requirements: </a:t>
            </a:r>
            <a:br>
              <a:rPr lang="en-US" sz="3200" b="1" dirty="0"/>
            </a:br>
            <a:r>
              <a:rPr lang="en-US" sz="3200" b="1" dirty="0"/>
              <a:t>New Laser at NPS</a:t>
            </a:r>
          </a:p>
        </p:txBody>
      </p:sp>
      <p:sp>
        <p:nvSpPr>
          <p:cNvPr id="289797" name="Rectangle 5"/>
          <p:cNvSpPr>
            <a:spLocks noGrp="1" noChangeArrowheads="1"/>
          </p:cNvSpPr>
          <p:nvPr>
            <p:ph idx="1"/>
          </p:nvPr>
        </p:nvSpPr>
        <p:spPr>
          <a:xfrm>
            <a:off x="685800" y="1600200"/>
            <a:ext cx="8077200" cy="4876800"/>
          </a:xfrm>
        </p:spPr>
        <p:txBody>
          <a:bodyPr>
            <a:normAutofit fontScale="92500" lnSpcReduction="10000"/>
          </a:bodyPr>
          <a:lstStyle/>
          <a:p>
            <a:pPr>
              <a:lnSpc>
                <a:spcPct val="90000"/>
              </a:lnSpc>
            </a:pPr>
            <a:r>
              <a:rPr lang="en-US" sz="2400" dirty="0"/>
              <a:t>Meet the General Laser Lab Safety Requirements</a:t>
            </a:r>
          </a:p>
          <a:p>
            <a:pPr lvl="1">
              <a:lnSpc>
                <a:spcPct val="90000"/>
              </a:lnSpc>
            </a:pPr>
            <a:r>
              <a:rPr lang="en-US" sz="2000" dirty="0"/>
              <a:t>Prior to First Use</a:t>
            </a:r>
          </a:p>
          <a:p>
            <a:pPr lvl="2">
              <a:lnSpc>
                <a:spcPct val="90000"/>
              </a:lnSpc>
            </a:pPr>
            <a:r>
              <a:rPr lang="en-US" sz="1800" dirty="0"/>
              <a:t>NPS Initial Laser Safety Training, and pass the quiz 75% or better</a:t>
            </a:r>
          </a:p>
          <a:p>
            <a:pPr lvl="2">
              <a:lnSpc>
                <a:spcPct val="90000"/>
              </a:lnSpc>
            </a:pPr>
            <a:r>
              <a:rPr lang="en-US" sz="1800" dirty="0"/>
              <a:t>Baseline Medical Exam Completed (2020: exception possible if unavailable)</a:t>
            </a:r>
          </a:p>
          <a:p>
            <a:pPr lvl="2">
              <a:lnSpc>
                <a:spcPct val="90000"/>
              </a:lnSpc>
            </a:pPr>
            <a:r>
              <a:rPr lang="en-US" sz="1800" dirty="0"/>
              <a:t>Laser(s) Permitted to a Custodian and approved for use by the NPS LSSO</a:t>
            </a:r>
          </a:p>
          <a:p>
            <a:pPr lvl="3">
              <a:lnSpc>
                <a:spcPct val="90000"/>
              </a:lnSpc>
            </a:pPr>
            <a:r>
              <a:rPr lang="en-US" sz="1600" dirty="0"/>
              <a:t>Hazard Analysis and NOHD/NHZ defined</a:t>
            </a:r>
          </a:p>
          <a:p>
            <a:pPr lvl="3">
              <a:lnSpc>
                <a:spcPct val="90000"/>
              </a:lnSpc>
            </a:pPr>
            <a:r>
              <a:rPr lang="en-US" sz="1600" dirty="0"/>
              <a:t>ORM Assessment completed</a:t>
            </a:r>
          </a:p>
          <a:p>
            <a:pPr lvl="3">
              <a:lnSpc>
                <a:spcPct val="90000"/>
              </a:lnSpc>
            </a:pPr>
            <a:r>
              <a:rPr lang="en-US" sz="1600" dirty="0"/>
              <a:t>SOP approved by the LSSO</a:t>
            </a:r>
          </a:p>
          <a:p>
            <a:pPr lvl="3">
              <a:lnSpc>
                <a:spcPct val="90000"/>
              </a:lnSpc>
            </a:pPr>
            <a:r>
              <a:rPr lang="en-US" sz="1600" dirty="0"/>
              <a:t>Site Inspections</a:t>
            </a:r>
          </a:p>
          <a:p>
            <a:pPr>
              <a:lnSpc>
                <a:spcPct val="90000"/>
              </a:lnSpc>
            </a:pPr>
            <a:r>
              <a:rPr lang="en-US" sz="2600" dirty="0"/>
              <a:t>Annual System Specific training is required for all Custodians and Workers on all Class 3B and Class 4 systems – document in the Laser Log.  This includes new laser </a:t>
            </a:r>
            <a:r>
              <a:rPr lang="en-US" sz="2600" dirty="0" err="1"/>
              <a:t>systams</a:t>
            </a:r>
            <a:r>
              <a:rPr lang="en-US" sz="2600" dirty="0"/>
              <a:t>.</a:t>
            </a:r>
          </a:p>
          <a:p>
            <a:pPr lvl="2">
              <a:lnSpc>
                <a:spcPct val="90000"/>
              </a:lnSpc>
            </a:pPr>
            <a:endParaRPr lang="en-US" sz="1800" dirty="0"/>
          </a:p>
          <a:p>
            <a:pPr>
              <a:lnSpc>
                <a:spcPct val="90000"/>
              </a:lnSpc>
            </a:pPr>
            <a:r>
              <a:rPr lang="en-US" sz="2400" dirty="0"/>
              <a:t>Now, go ahead and operate the laser system IAW the SOP.</a:t>
            </a:r>
            <a:endParaRPr lang="en-US" dirty="0"/>
          </a:p>
        </p:txBody>
      </p:sp>
    </p:spTree>
    <p:extLst>
      <p:ext uri="{BB962C8B-B14F-4D97-AF65-F5344CB8AC3E}">
        <p14:creationId xmlns:p14="http://schemas.microsoft.com/office/powerpoint/2010/main" val="28096430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Contact Info</a:t>
            </a:r>
            <a:endParaRPr lang="en-US" dirty="0"/>
          </a:p>
        </p:txBody>
      </p:sp>
      <p:sp>
        <p:nvSpPr>
          <p:cNvPr id="3" name="Content Placeholder 2"/>
          <p:cNvSpPr>
            <a:spLocks noGrp="1"/>
          </p:cNvSpPr>
          <p:nvPr>
            <p:ph idx="1"/>
          </p:nvPr>
        </p:nvSpPr>
        <p:spPr>
          <a:xfrm>
            <a:off x="762000" y="1905000"/>
            <a:ext cx="7772400" cy="3886200"/>
          </a:xfrm>
        </p:spPr>
        <p:txBody>
          <a:bodyPr>
            <a:normAutofit fontScale="85000" lnSpcReduction="10000"/>
          </a:bodyPr>
          <a:lstStyle/>
          <a:p>
            <a:pPr marL="0" indent="0" algn="ctr">
              <a:buNone/>
            </a:pPr>
            <a:r>
              <a:rPr lang="en-US" sz="2800" b="1" dirty="0"/>
              <a:t>This marks the end of the training.  </a:t>
            </a:r>
          </a:p>
          <a:p>
            <a:pPr marL="0" indent="0" algn="ctr">
              <a:buNone/>
            </a:pPr>
            <a:r>
              <a:rPr lang="en-US" sz="2800" b="1" dirty="0"/>
              <a:t>Please review as necessary and take the Laser Safety Quiz on Sakai</a:t>
            </a:r>
          </a:p>
          <a:p>
            <a:pPr marL="0" indent="0">
              <a:buNone/>
            </a:pPr>
            <a:endParaRPr lang="en-US" sz="2800" b="1" dirty="0"/>
          </a:p>
          <a:p>
            <a:pPr marL="137160" indent="0" algn="ctr">
              <a:buNone/>
            </a:pPr>
            <a:r>
              <a:rPr lang="en-US" sz="1800" b="1" dirty="0"/>
              <a:t>Scott Giles</a:t>
            </a:r>
            <a:endParaRPr lang="en-US" sz="1800" dirty="0"/>
          </a:p>
          <a:p>
            <a:pPr marL="137160" indent="0" algn="ctr">
              <a:buNone/>
            </a:pPr>
            <a:r>
              <a:rPr lang="en-US" sz="1800" b="1" dirty="0"/>
              <a:t>NPS Laser System Safety Officer (</a:t>
            </a:r>
            <a:r>
              <a:rPr lang="en-US" sz="1800" b="1" dirty="0" err="1"/>
              <a:t>LSSO</a:t>
            </a:r>
            <a:r>
              <a:rPr lang="en-US" sz="1800" b="1" dirty="0"/>
              <a:t>)</a:t>
            </a:r>
            <a:endParaRPr lang="en-US" sz="1800" dirty="0"/>
          </a:p>
          <a:p>
            <a:pPr marL="137160" indent="0" algn="ctr">
              <a:buNone/>
            </a:pPr>
            <a:r>
              <a:rPr lang="en-US" sz="1800" b="1" dirty="0"/>
              <a:t>sagiles@nps.edu</a:t>
            </a:r>
            <a:endParaRPr lang="en-US" sz="1800" dirty="0"/>
          </a:p>
          <a:p>
            <a:pPr marL="137160" indent="0" algn="ctr">
              <a:buNone/>
            </a:pPr>
            <a:r>
              <a:rPr lang="en-US" sz="1800" b="1" dirty="0"/>
              <a:t>W: 831-656-7568</a:t>
            </a:r>
          </a:p>
          <a:p>
            <a:pPr marL="137160" indent="0" algn="ctr">
              <a:buNone/>
            </a:pPr>
            <a:endParaRPr lang="en-US" sz="1800" b="1" dirty="0"/>
          </a:p>
          <a:p>
            <a:pPr marL="137160" indent="0" algn="ctr">
              <a:buNone/>
            </a:pPr>
            <a:r>
              <a:rPr lang="en-US" sz="2200" b="1" dirty="0"/>
              <a:t>Eye Exam Scheduling</a:t>
            </a:r>
          </a:p>
          <a:p>
            <a:pPr marL="137160" indent="0" algn="ctr">
              <a:buNone/>
            </a:pPr>
            <a:r>
              <a:rPr lang="en-US" sz="1800" dirty="0"/>
              <a:t>Fill out the SECNAV 5100/1 Medical Referral Form (</a:t>
            </a:r>
            <a:r>
              <a:rPr lang="en-US" sz="1800" dirty="0">
                <a:solidFill>
                  <a:schemeClr val="tx1">
                    <a:lumMod val="20000"/>
                    <a:lumOff val="80000"/>
                  </a:schemeClr>
                </a:solidFill>
              </a:rPr>
              <a:t>online at NPS Lasers</a:t>
            </a:r>
            <a:r>
              <a:rPr lang="en-US" sz="1800" dirty="0"/>
              <a:t>) and provide to </a:t>
            </a:r>
            <a:r>
              <a:rPr lang="en-US" sz="1800" dirty="0" err="1"/>
              <a:t>LSSO</a:t>
            </a:r>
            <a:endParaRPr lang="en-US" sz="1800" dirty="0"/>
          </a:p>
          <a:p>
            <a:pPr marL="137160" indent="0" algn="ctr">
              <a:buNone/>
            </a:pPr>
            <a:r>
              <a:rPr lang="en-US" sz="1800" dirty="0"/>
              <a:t>Contact Presidio Health Clinic scheduler </a:t>
            </a:r>
            <a:r>
              <a:rPr lang="en-US" sz="1800" b="1" dirty="0"/>
              <a:t>Thu Vo </a:t>
            </a:r>
            <a:r>
              <a:rPr lang="en-US" sz="1800" dirty="0"/>
              <a:t>at </a:t>
            </a:r>
            <a:r>
              <a:rPr lang="en-US" sz="1800" u="sng" dirty="0">
                <a:solidFill>
                  <a:schemeClr val="tx1">
                    <a:lumMod val="20000"/>
                    <a:lumOff val="80000"/>
                  </a:schemeClr>
                </a:solidFill>
              </a:rPr>
              <a:t>thu.v.degroot.civ@mail.mil</a:t>
            </a:r>
            <a:r>
              <a:rPr lang="en-US" sz="1800" dirty="0">
                <a:solidFill>
                  <a:schemeClr val="tx1">
                    <a:lumMod val="20000"/>
                    <a:lumOff val="80000"/>
                  </a:schemeClr>
                </a:solidFill>
              </a:rPr>
              <a:t>.</a:t>
            </a:r>
          </a:p>
          <a:p>
            <a:pPr marL="137160" indent="0" algn="ctr">
              <a:buNone/>
            </a:pP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447800" y="228600"/>
            <a:ext cx="5880100" cy="1143000"/>
          </a:xfrm>
        </p:spPr>
        <p:txBody>
          <a:bodyPr>
            <a:normAutofit/>
          </a:bodyPr>
          <a:lstStyle/>
          <a:p>
            <a:r>
              <a:rPr lang="en-US" dirty="0"/>
              <a:t>Energy Levels</a:t>
            </a:r>
          </a:p>
        </p:txBody>
      </p:sp>
      <p:pic>
        <p:nvPicPr>
          <p:cNvPr id="1145" name="Picture 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01125"/>
            <a:ext cx="6906109" cy="483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629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normAutofit fontScale="90000"/>
          </a:bodyPr>
          <a:lstStyle/>
          <a:p>
            <a:r>
              <a:rPr lang="en-US" dirty="0"/>
              <a:t>Components of a</a:t>
            </a:r>
            <a:br>
              <a:rPr lang="en-US" dirty="0"/>
            </a:br>
            <a:r>
              <a:rPr lang="en-US" dirty="0"/>
              <a:t>Laser</a:t>
            </a:r>
          </a:p>
        </p:txBody>
      </p:sp>
      <p:sp>
        <p:nvSpPr>
          <p:cNvPr id="24581" name="Rectangle 5"/>
          <p:cNvSpPr>
            <a:spLocks noGrp="1" noChangeArrowheads="1"/>
          </p:cNvSpPr>
          <p:nvPr>
            <p:ph idx="1"/>
          </p:nvPr>
        </p:nvSpPr>
        <p:spPr>
          <a:xfrm>
            <a:off x="685800" y="1828800"/>
            <a:ext cx="7772400" cy="4572000"/>
          </a:xfrm>
        </p:spPr>
        <p:txBody>
          <a:bodyPr/>
          <a:lstStyle/>
          <a:p>
            <a:pPr>
              <a:lnSpc>
                <a:spcPct val="90000"/>
              </a:lnSpc>
            </a:pPr>
            <a:r>
              <a:rPr lang="en-US" sz="2800" dirty="0"/>
              <a:t>Lasing Material or Medium</a:t>
            </a:r>
          </a:p>
          <a:p>
            <a:pPr lvl="1">
              <a:lnSpc>
                <a:spcPct val="90000"/>
              </a:lnSpc>
            </a:pPr>
            <a:r>
              <a:rPr lang="en-US" sz="2400" dirty="0"/>
              <a:t>crystal, gas, semiconductor, dye, etc.</a:t>
            </a:r>
          </a:p>
          <a:p>
            <a:pPr>
              <a:lnSpc>
                <a:spcPct val="90000"/>
              </a:lnSpc>
            </a:pPr>
            <a:r>
              <a:rPr lang="en-US" sz="2800" dirty="0"/>
              <a:t>Pump</a:t>
            </a:r>
          </a:p>
          <a:p>
            <a:pPr lvl="1">
              <a:lnSpc>
                <a:spcPct val="90000"/>
              </a:lnSpc>
            </a:pPr>
            <a:r>
              <a:rPr lang="en-US" sz="2400" dirty="0"/>
              <a:t>adds energy to the lasing medium, e.g., </a:t>
            </a:r>
            <a:r>
              <a:rPr lang="en-US" sz="2400" dirty="0" err="1"/>
              <a:t>flashlamp</a:t>
            </a:r>
            <a:r>
              <a:rPr lang="en-US" sz="2400" dirty="0"/>
              <a:t>, electrical current to cause electron collisions, radiation from another laser, etc.</a:t>
            </a:r>
          </a:p>
          <a:p>
            <a:pPr>
              <a:lnSpc>
                <a:spcPct val="90000"/>
              </a:lnSpc>
            </a:pPr>
            <a:r>
              <a:rPr lang="en-US" sz="2800" dirty="0"/>
              <a:t>Optical Cavity</a:t>
            </a:r>
          </a:p>
          <a:p>
            <a:pPr lvl="1">
              <a:lnSpc>
                <a:spcPct val="90000"/>
              </a:lnSpc>
            </a:pPr>
            <a:r>
              <a:rPr lang="en-US" sz="2400" dirty="0"/>
              <a:t>reflectors to provide a feedback mechanism for light amplification and stimulation</a:t>
            </a:r>
          </a:p>
        </p:txBody>
      </p:sp>
    </p:spTree>
    <p:extLst>
      <p:ext uri="{BB962C8B-B14F-4D97-AF65-F5344CB8AC3E}">
        <p14:creationId xmlns:p14="http://schemas.microsoft.com/office/powerpoint/2010/main" val="287802438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8194"/>
          <p:cNvSpPr>
            <a:spLocks noGrp="1" noChangeArrowheads="1"/>
          </p:cNvSpPr>
          <p:nvPr>
            <p:ph type="title"/>
          </p:nvPr>
        </p:nvSpPr>
        <p:spPr>
          <a:xfrm>
            <a:off x="1752600" y="152400"/>
            <a:ext cx="5486400" cy="1143000"/>
          </a:xfrm>
        </p:spPr>
        <p:txBody>
          <a:bodyPr>
            <a:normAutofit fontScale="90000"/>
          </a:bodyPr>
          <a:lstStyle/>
          <a:p>
            <a:r>
              <a:rPr lang="en-US" dirty="0"/>
              <a:t>Basic Laser Operation</a:t>
            </a:r>
          </a:p>
        </p:txBody>
      </p:sp>
      <p:sp>
        <p:nvSpPr>
          <p:cNvPr id="710660" name="Text Box 8196"/>
          <p:cNvSpPr txBox="1">
            <a:spLocks noChangeArrowheads="1"/>
          </p:cNvSpPr>
          <p:nvPr/>
        </p:nvSpPr>
        <p:spPr bwMode="auto">
          <a:xfrm>
            <a:off x="3886200" y="26193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aseline="0" dirty="0">
                <a:solidFill>
                  <a:schemeClr val="bg1"/>
                </a:solidFill>
              </a:rPr>
              <a:t>Pump</a:t>
            </a: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36" t="20910" r="5923" b="4644"/>
          <a:stretch/>
        </p:blipFill>
        <p:spPr bwMode="auto">
          <a:xfrm>
            <a:off x="838200" y="2609139"/>
            <a:ext cx="7784910" cy="3114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0" y="5867400"/>
            <a:ext cx="4724400" cy="461665"/>
          </a:xfrm>
          <a:prstGeom prst="rect">
            <a:avLst/>
          </a:prstGeom>
          <a:noFill/>
        </p:spPr>
        <p:txBody>
          <a:bodyPr wrap="square" rtlCol="0">
            <a:spAutoFit/>
          </a:bodyPr>
          <a:lstStyle/>
          <a:p>
            <a:pPr algn="ctr"/>
            <a:r>
              <a:rPr lang="en-US" sz="3600" dirty="0">
                <a:solidFill>
                  <a:srgbClr val="FFFFFF"/>
                </a:solidFill>
              </a:rPr>
              <a:t>Simple optical cavity laser</a:t>
            </a:r>
          </a:p>
        </p:txBody>
      </p:sp>
    </p:spTree>
    <p:extLst>
      <p:ext uri="{BB962C8B-B14F-4D97-AF65-F5344CB8AC3E}">
        <p14:creationId xmlns:p14="http://schemas.microsoft.com/office/powerpoint/2010/main" val="835671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52600"/>
            <a:ext cx="3581400" cy="4525963"/>
          </a:xfrm>
        </p:spPr>
        <p:txBody>
          <a:bodyPr>
            <a:normAutofit fontScale="85000" lnSpcReduction="10000"/>
          </a:bodyPr>
          <a:lstStyle/>
          <a:p>
            <a:r>
              <a:rPr lang="en-US" dirty="0"/>
              <a:t>Population inversion at the </a:t>
            </a:r>
            <a:r>
              <a:rPr lang="en-US" dirty="0" err="1"/>
              <a:t>pn</a:t>
            </a:r>
            <a:r>
              <a:rPr lang="en-US" dirty="0"/>
              <a:t>-junction occurs when a voltage is applied.  </a:t>
            </a:r>
          </a:p>
          <a:p>
            <a:r>
              <a:rPr lang="en-US" dirty="0"/>
              <a:t>Under favorable conditions, stimulated emissions result </a:t>
            </a:r>
          </a:p>
          <a:p>
            <a:r>
              <a:rPr lang="en-US" dirty="0"/>
              <a:t>Material properties can provide an optical cavity that capture and collimate</a:t>
            </a:r>
          </a:p>
          <a:p>
            <a:r>
              <a:rPr lang="en-US" dirty="0"/>
              <a:t>Applications can be tiny</a:t>
            </a:r>
          </a:p>
        </p:txBody>
      </p:sp>
      <p:sp>
        <p:nvSpPr>
          <p:cNvPr id="4" name="Title 3"/>
          <p:cNvSpPr>
            <a:spLocks noGrp="1"/>
          </p:cNvSpPr>
          <p:nvPr>
            <p:ph type="title"/>
          </p:nvPr>
        </p:nvSpPr>
        <p:spPr/>
        <p:txBody>
          <a:bodyPr/>
          <a:lstStyle/>
          <a:p>
            <a:r>
              <a:rPr lang="en-US" dirty="0"/>
              <a:t>Diode Example</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438400"/>
            <a:ext cx="4762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445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Grp="1" noChangeArrowheads="1"/>
          </p:cNvSpPr>
          <p:nvPr>
            <p:ph type="title"/>
          </p:nvPr>
        </p:nvSpPr>
        <p:spPr>
          <a:xfrm>
            <a:off x="457200" y="274638"/>
            <a:ext cx="8229600" cy="1143000"/>
          </a:xfrm>
        </p:spPr>
        <p:txBody>
          <a:bodyPr/>
          <a:lstStyle/>
          <a:p>
            <a:r>
              <a:rPr lang="en-US"/>
              <a:t>Laser Types</a:t>
            </a:r>
            <a:endParaRPr lang="en-US" dirty="0"/>
          </a:p>
        </p:txBody>
      </p:sp>
      <p:sp>
        <p:nvSpPr>
          <p:cNvPr id="43014" name="Rectangle 6"/>
          <p:cNvSpPr>
            <a:spLocks noGrp="1" noChangeArrowheads="1"/>
          </p:cNvSpPr>
          <p:nvPr>
            <p:ph sz="half" idx="1"/>
          </p:nvPr>
        </p:nvSpPr>
        <p:spPr>
          <a:xfrm>
            <a:off x="457200" y="1798637"/>
            <a:ext cx="4648200" cy="4525963"/>
          </a:xfrm>
        </p:spPr>
        <p:txBody>
          <a:bodyPr>
            <a:normAutofit/>
          </a:bodyPr>
          <a:lstStyle/>
          <a:p>
            <a:r>
              <a:rPr lang="en-US" dirty="0"/>
              <a:t>Lasing Material</a:t>
            </a:r>
          </a:p>
          <a:p>
            <a:pPr lvl="1"/>
            <a:r>
              <a:rPr lang="en-US" sz="2000" dirty="0"/>
              <a:t>Gas</a:t>
            </a:r>
          </a:p>
          <a:p>
            <a:pPr lvl="1"/>
            <a:r>
              <a:rPr lang="en-US" sz="2000" dirty="0"/>
              <a:t>Crystal</a:t>
            </a:r>
          </a:p>
          <a:p>
            <a:pPr lvl="1"/>
            <a:r>
              <a:rPr lang="en-US" sz="2000" dirty="0"/>
              <a:t>Dye</a:t>
            </a:r>
          </a:p>
          <a:p>
            <a:pPr lvl="1"/>
            <a:r>
              <a:rPr lang="en-US" sz="2000" dirty="0"/>
              <a:t>Semiconductor</a:t>
            </a:r>
          </a:p>
          <a:p>
            <a:pPr lvl="1"/>
            <a:r>
              <a:rPr lang="en-US" sz="2000" dirty="0"/>
              <a:t>Free Electron</a:t>
            </a:r>
          </a:p>
          <a:p>
            <a:r>
              <a:rPr lang="en-US" dirty="0"/>
              <a:t>Optical Cavity</a:t>
            </a:r>
          </a:p>
          <a:p>
            <a:pPr lvl="1"/>
            <a:r>
              <a:rPr lang="en-US" sz="2000" dirty="0"/>
              <a:t>Single crystal (</a:t>
            </a:r>
            <a:r>
              <a:rPr lang="en-US" sz="2000" dirty="0" err="1"/>
              <a:t>Fabry</a:t>
            </a:r>
            <a:r>
              <a:rPr lang="en-US" sz="2000" dirty="0"/>
              <a:t>–</a:t>
            </a:r>
            <a:r>
              <a:rPr lang="en-US" sz="2000" dirty="0" err="1"/>
              <a:t>Pérot</a:t>
            </a:r>
            <a:r>
              <a:rPr lang="en-US" sz="2000" dirty="0"/>
              <a:t>)</a:t>
            </a:r>
          </a:p>
          <a:p>
            <a:pPr lvl="1"/>
            <a:r>
              <a:rPr lang="en-US" sz="2000" dirty="0"/>
              <a:t>Simple</a:t>
            </a:r>
          </a:p>
          <a:p>
            <a:pPr lvl="1"/>
            <a:r>
              <a:rPr lang="en-US" sz="2000" dirty="0" err="1"/>
              <a:t>Trapezoidalish</a:t>
            </a:r>
            <a:r>
              <a:rPr lang="en-US" sz="2000" dirty="0"/>
              <a:t> (OPO)</a:t>
            </a:r>
          </a:p>
        </p:txBody>
      </p:sp>
      <p:sp>
        <p:nvSpPr>
          <p:cNvPr id="43015" name="Rectangle 7"/>
          <p:cNvSpPr>
            <a:spLocks noGrp="1" noChangeArrowheads="1"/>
          </p:cNvSpPr>
          <p:nvPr>
            <p:ph sz="half" idx="2"/>
          </p:nvPr>
        </p:nvSpPr>
        <p:spPr>
          <a:xfrm>
            <a:off x="4648200" y="1798637"/>
            <a:ext cx="4038600" cy="4525963"/>
          </a:xfrm>
        </p:spPr>
        <p:txBody>
          <a:bodyPr/>
          <a:lstStyle/>
          <a:p>
            <a:r>
              <a:rPr lang="en-US" dirty="0"/>
              <a:t>Temporal Properties</a:t>
            </a:r>
          </a:p>
          <a:p>
            <a:pPr lvl="1"/>
            <a:r>
              <a:rPr lang="en-US" dirty="0"/>
              <a:t>Continuous Wave</a:t>
            </a:r>
          </a:p>
          <a:p>
            <a:pPr lvl="1"/>
            <a:r>
              <a:rPr lang="en-US" dirty="0"/>
              <a:t>Pulsed</a:t>
            </a:r>
          </a:p>
          <a:p>
            <a:pPr lvl="2"/>
            <a:r>
              <a:rPr lang="en-US" dirty="0"/>
              <a:t>Single-pulsed</a:t>
            </a:r>
          </a:p>
          <a:p>
            <a:pPr lvl="2"/>
            <a:r>
              <a:rPr lang="en-US" dirty="0"/>
              <a:t>Repetitively-pulsed</a:t>
            </a:r>
          </a:p>
        </p:txBody>
      </p:sp>
    </p:spTree>
    <p:extLst>
      <p:ext uri="{BB962C8B-B14F-4D97-AF65-F5344CB8AC3E}">
        <p14:creationId xmlns:p14="http://schemas.microsoft.com/office/powerpoint/2010/main" val="2725678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p:txBody>
          <a:bodyPr>
            <a:normAutofit fontScale="90000"/>
          </a:bodyPr>
          <a:lstStyle/>
          <a:p>
            <a:r>
              <a:rPr lang="en-US" dirty="0"/>
              <a:t>Beam Characteristics</a:t>
            </a:r>
          </a:p>
        </p:txBody>
      </p:sp>
      <p:sp>
        <p:nvSpPr>
          <p:cNvPr id="723971" name="Rectangle 3"/>
          <p:cNvSpPr>
            <a:spLocks noGrp="1" noChangeArrowheads="1"/>
          </p:cNvSpPr>
          <p:nvPr>
            <p:ph idx="1"/>
          </p:nvPr>
        </p:nvSpPr>
        <p:spPr/>
        <p:txBody>
          <a:bodyPr>
            <a:normAutofit/>
          </a:bodyPr>
          <a:lstStyle/>
          <a:p>
            <a:pPr>
              <a:lnSpc>
                <a:spcPct val="90000"/>
              </a:lnSpc>
            </a:pPr>
            <a:r>
              <a:rPr lang="en-US" sz="2800" dirty="0"/>
              <a:t>Wavelength</a:t>
            </a:r>
          </a:p>
          <a:p>
            <a:pPr>
              <a:lnSpc>
                <a:spcPct val="90000"/>
              </a:lnSpc>
            </a:pPr>
            <a:r>
              <a:rPr lang="en-US" sz="2800" dirty="0"/>
              <a:t>Beam divergence</a:t>
            </a:r>
          </a:p>
          <a:p>
            <a:pPr>
              <a:lnSpc>
                <a:spcPct val="90000"/>
              </a:lnSpc>
            </a:pPr>
            <a:r>
              <a:rPr lang="en-US" sz="2800" dirty="0"/>
              <a:t>Beam profile (i.e. Gaussian, square wave, etc.)</a:t>
            </a:r>
          </a:p>
          <a:p>
            <a:pPr>
              <a:lnSpc>
                <a:spcPct val="90000"/>
              </a:lnSpc>
            </a:pPr>
            <a:r>
              <a:rPr lang="en-US" sz="2800" dirty="0"/>
              <a:t>Beam diameter</a:t>
            </a:r>
          </a:p>
          <a:p>
            <a:pPr>
              <a:lnSpc>
                <a:spcPct val="90000"/>
              </a:lnSpc>
            </a:pPr>
            <a:r>
              <a:rPr lang="en-US" sz="2800" dirty="0"/>
              <a:t>Energy and Power</a:t>
            </a:r>
          </a:p>
          <a:p>
            <a:pPr>
              <a:lnSpc>
                <a:spcPct val="90000"/>
              </a:lnSpc>
            </a:pPr>
            <a:r>
              <a:rPr lang="en-US" sz="2800" dirty="0"/>
              <a:t>Continuous Wave or </a:t>
            </a:r>
          </a:p>
          <a:p>
            <a:pPr>
              <a:lnSpc>
                <a:spcPct val="90000"/>
              </a:lnSpc>
            </a:pPr>
            <a:r>
              <a:rPr lang="en-US" sz="2800" dirty="0"/>
              <a:t>Pulsed</a:t>
            </a:r>
          </a:p>
          <a:p>
            <a:pPr lvl="1">
              <a:lnSpc>
                <a:spcPct val="90000"/>
              </a:lnSpc>
            </a:pPr>
            <a:r>
              <a:rPr lang="en-US" sz="2400" dirty="0"/>
              <a:t>Pulse width (sometimes called length or duration)</a:t>
            </a:r>
          </a:p>
          <a:p>
            <a:pPr lvl="1">
              <a:lnSpc>
                <a:spcPct val="90000"/>
              </a:lnSpc>
            </a:pPr>
            <a:r>
              <a:rPr lang="en-US" sz="2400" dirty="0"/>
              <a:t>Pulse repetition frequency (PRF)</a:t>
            </a:r>
          </a:p>
          <a:p>
            <a:pPr lvl="1">
              <a:lnSpc>
                <a:spcPct val="90000"/>
              </a:lnSpc>
            </a:pPr>
            <a:r>
              <a:rPr lang="en-US" sz="2400" dirty="0"/>
              <a:t>Pulse trains</a:t>
            </a:r>
          </a:p>
        </p:txBody>
      </p:sp>
    </p:spTree>
    <p:extLst>
      <p:ext uri="{BB962C8B-B14F-4D97-AF65-F5344CB8AC3E}">
        <p14:creationId xmlns:p14="http://schemas.microsoft.com/office/powerpoint/2010/main" val="604468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5715000" cy="1143000"/>
          </a:xfrm>
        </p:spPr>
        <p:txBody>
          <a:bodyPr>
            <a:normAutofit fontScale="90000"/>
          </a:bodyPr>
          <a:lstStyle/>
          <a:p>
            <a:r>
              <a:rPr lang="en-US" dirty="0"/>
              <a:t>Lasers vs Conventional Lights</a:t>
            </a:r>
          </a:p>
        </p:txBody>
      </p:sp>
      <p:sp>
        <p:nvSpPr>
          <p:cNvPr id="5" name="Content Placeholder 4"/>
          <p:cNvSpPr>
            <a:spLocks noGrp="1"/>
          </p:cNvSpPr>
          <p:nvPr>
            <p:ph sz="half" idx="1"/>
          </p:nvPr>
        </p:nvSpPr>
        <p:spPr>
          <a:xfrm>
            <a:off x="685800" y="1905000"/>
            <a:ext cx="3810000" cy="4191000"/>
          </a:xfrm>
        </p:spPr>
        <p:txBody>
          <a:bodyPr/>
          <a:lstStyle/>
          <a:p>
            <a:r>
              <a:rPr lang="en-US" dirty="0"/>
              <a:t>Laser beam</a:t>
            </a:r>
          </a:p>
          <a:p>
            <a:pPr lvl="1"/>
            <a:r>
              <a:rPr lang="en-US" dirty="0"/>
              <a:t>Coherent</a:t>
            </a:r>
          </a:p>
          <a:p>
            <a:pPr lvl="1"/>
            <a:r>
              <a:rPr lang="en-US" dirty="0"/>
              <a:t>Monochromatic</a:t>
            </a:r>
          </a:p>
          <a:p>
            <a:pPr lvl="1"/>
            <a:r>
              <a:rPr lang="en-US" dirty="0"/>
              <a:t>Collimated</a:t>
            </a:r>
          </a:p>
          <a:p>
            <a:pPr lvl="1"/>
            <a:r>
              <a:rPr lang="en-US" dirty="0"/>
              <a:t>Focused</a:t>
            </a:r>
          </a:p>
          <a:p>
            <a:pPr lvl="1"/>
            <a:endParaRPr lang="en-US" dirty="0"/>
          </a:p>
        </p:txBody>
      </p:sp>
      <p:sp>
        <p:nvSpPr>
          <p:cNvPr id="6" name="Content Placeholder 5"/>
          <p:cNvSpPr>
            <a:spLocks noGrp="1"/>
          </p:cNvSpPr>
          <p:nvPr>
            <p:ph sz="half" idx="2"/>
          </p:nvPr>
        </p:nvSpPr>
        <p:spPr>
          <a:xfrm>
            <a:off x="4648200" y="1981200"/>
            <a:ext cx="3810000" cy="4267200"/>
          </a:xfrm>
        </p:spPr>
        <p:txBody>
          <a:bodyPr/>
          <a:lstStyle/>
          <a:p>
            <a:r>
              <a:rPr lang="en-US" dirty="0"/>
              <a:t>Lightbulb</a:t>
            </a:r>
          </a:p>
          <a:p>
            <a:pPr lvl="1"/>
            <a:r>
              <a:rPr lang="en-US" dirty="0"/>
              <a:t>Incoherent</a:t>
            </a:r>
          </a:p>
          <a:p>
            <a:pPr lvl="1"/>
            <a:r>
              <a:rPr lang="en-US" dirty="0"/>
              <a:t>Multispectral</a:t>
            </a:r>
          </a:p>
          <a:p>
            <a:pPr lvl="1"/>
            <a:r>
              <a:rPr lang="en-US" dirty="0"/>
              <a:t>No “Beam” – Light is random and divergent</a:t>
            </a:r>
          </a:p>
          <a:p>
            <a:pPr lvl="1"/>
            <a:r>
              <a:rPr lang="en-US" dirty="0"/>
              <a:t>Diffuse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473723"/>
            <a:ext cx="3695700" cy="2326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2839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fontScale="90000"/>
          </a:bodyPr>
          <a:lstStyle/>
          <a:p>
            <a:r>
              <a:rPr lang="en-US" dirty="0"/>
              <a:t>Lasers vs Conventional Lights</a:t>
            </a:r>
          </a:p>
        </p:txBody>
      </p:sp>
      <p:sp>
        <p:nvSpPr>
          <p:cNvPr id="114691" name="Rectangle 3"/>
          <p:cNvSpPr>
            <a:spLocks noGrp="1" noChangeArrowheads="1"/>
          </p:cNvSpPr>
          <p:nvPr>
            <p:ph idx="1"/>
          </p:nvPr>
        </p:nvSpPr>
        <p:spPr/>
        <p:txBody>
          <a:bodyPr/>
          <a:lstStyle/>
          <a:p>
            <a:r>
              <a:rPr lang="en-US" dirty="0"/>
              <a:t>The eye is the most sensitive part of the body to damage from most types of lasers.  These primarily include visible and near infrared lasers.</a:t>
            </a:r>
          </a:p>
          <a:p>
            <a:endParaRPr lang="en-US" dirty="0"/>
          </a:p>
          <a:p>
            <a:r>
              <a:rPr lang="en-US" dirty="0"/>
              <a:t>But why are lasers typically more hazardous than conventional lights?</a:t>
            </a:r>
          </a:p>
        </p:txBody>
      </p:sp>
    </p:spTree>
    <p:extLst>
      <p:ext uri="{BB962C8B-B14F-4D97-AF65-F5344CB8AC3E}">
        <p14:creationId xmlns:p14="http://schemas.microsoft.com/office/powerpoint/2010/main" val="1867822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Purpose</a:t>
            </a:r>
            <a:endParaRPr lang="en-US" dirty="0"/>
          </a:p>
        </p:txBody>
      </p:sp>
      <p:sp>
        <p:nvSpPr>
          <p:cNvPr id="3" name="Content Placeholder 2"/>
          <p:cNvSpPr>
            <a:spLocks noGrp="1"/>
          </p:cNvSpPr>
          <p:nvPr>
            <p:ph idx="1"/>
          </p:nvPr>
        </p:nvSpPr>
        <p:spPr/>
        <p:txBody>
          <a:bodyPr>
            <a:normAutofit/>
          </a:bodyPr>
          <a:lstStyle/>
          <a:p>
            <a:r>
              <a:rPr lang="en-US" sz="2800" dirty="0"/>
              <a:t>The purpose of this training is to equip you with the information you need to safely use lasers in support of research and training at NPS</a:t>
            </a:r>
          </a:p>
          <a:p>
            <a:endParaRPr lang="en-US" sz="2800" dirty="0"/>
          </a:p>
          <a:p>
            <a:r>
              <a:rPr lang="en-US" sz="2800" dirty="0"/>
              <a:t>This training fulfills the mandatory training requirements for use of Class 3B and 4 lasers as prescribed by OPNAVINST 5100.27B, ANSI Z136.(series), and NPSINST 5100.27B</a:t>
            </a:r>
          </a:p>
        </p:txBody>
      </p:sp>
    </p:spTree>
    <p:extLst>
      <p:ext uri="{BB962C8B-B14F-4D97-AF65-F5344CB8AC3E}">
        <p14:creationId xmlns:p14="http://schemas.microsoft.com/office/powerpoint/2010/main" val="1661019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fontScale="90000"/>
          </a:bodyPr>
          <a:lstStyle/>
          <a:p>
            <a:r>
              <a:rPr lang="en-US" dirty="0"/>
              <a:t>Lasers vs Conventional Lights</a:t>
            </a:r>
          </a:p>
        </p:txBody>
      </p:sp>
      <p:sp>
        <p:nvSpPr>
          <p:cNvPr id="115715" name="Rectangle 3"/>
          <p:cNvSpPr>
            <a:spLocks noGrp="1" noChangeArrowheads="1"/>
          </p:cNvSpPr>
          <p:nvPr>
            <p:ph idx="1"/>
          </p:nvPr>
        </p:nvSpPr>
        <p:spPr>
          <a:xfrm>
            <a:off x="685800" y="1676400"/>
            <a:ext cx="7772400" cy="4343400"/>
          </a:xfrm>
        </p:spPr>
        <p:txBody>
          <a:bodyPr/>
          <a:lstStyle/>
          <a:p>
            <a:r>
              <a:rPr lang="en-US" sz="2400"/>
              <a:t>This shows how the light from a conventional light source is focused by the eye to form an extended image on the retina; whereas laser light is focused onto a very small spot (approximately 2 to 20 </a:t>
            </a:r>
            <a:r>
              <a:rPr lang="en-US" sz="2400">
                <a:sym typeface="Symbol" pitchFamily="18" charset="2"/>
              </a:rPr>
              <a:t></a:t>
            </a:r>
            <a:r>
              <a:rPr lang="en-US" sz="2400"/>
              <a:t>m) on the retina.</a:t>
            </a:r>
            <a:endParaRPr lang="en-US" sz="2400" dirty="0"/>
          </a:p>
        </p:txBody>
      </p:sp>
      <p:pic>
        <p:nvPicPr>
          <p:cNvPr id="2166" name="Picture 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738" y="3733800"/>
            <a:ext cx="492442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154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fontScale="90000"/>
          </a:bodyPr>
          <a:lstStyle/>
          <a:p>
            <a:r>
              <a:rPr lang="en-US" dirty="0"/>
              <a:t>Lasers vs Conventional Lights</a:t>
            </a:r>
          </a:p>
        </p:txBody>
      </p:sp>
      <p:sp>
        <p:nvSpPr>
          <p:cNvPr id="116739" name="Rectangle 3"/>
          <p:cNvSpPr>
            <a:spLocks noGrp="1" noChangeArrowheads="1"/>
          </p:cNvSpPr>
          <p:nvPr>
            <p:ph idx="1"/>
          </p:nvPr>
        </p:nvSpPr>
        <p:spPr>
          <a:xfrm>
            <a:off x="685800" y="1828800"/>
            <a:ext cx="7772400" cy="5029200"/>
          </a:xfrm>
        </p:spPr>
        <p:txBody>
          <a:bodyPr>
            <a:normAutofit/>
          </a:bodyPr>
          <a:lstStyle/>
          <a:p>
            <a:r>
              <a:rPr lang="en-US" sz="2400" dirty="0"/>
              <a:t>This focusing effect makes the eye more sensitive to laser radiation than any other part of the body.  And more sensitive to laser irradiance, than the irradiance of other objects.</a:t>
            </a:r>
          </a:p>
          <a:p>
            <a:endParaRPr lang="en-US" sz="2400" dirty="0"/>
          </a:p>
          <a:p>
            <a:r>
              <a:rPr lang="en-US" sz="2400" dirty="0"/>
              <a:t>When viewing a point source of light such as a laser (or distant star), the energy/area is greatly amplified when focused onto the retina.  </a:t>
            </a:r>
            <a:r>
              <a:rPr lang="en-US" sz="2400" u="sng" dirty="0"/>
              <a:t>The optical gain of the eye (the ratio of corneal to retinal irradiance) for a point source is approximately 100,000 times in the 400-1400 nm (retinal hazard zone) range.</a:t>
            </a:r>
          </a:p>
        </p:txBody>
      </p:sp>
    </p:spTree>
    <p:extLst>
      <p:ext uri="{BB962C8B-B14F-4D97-AF65-F5344CB8AC3E}">
        <p14:creationId xmlns:p14="http://schemas.microsoft.com/office/powerpoint/2010/main" val="3955193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Two Hazard Types</a:t>
            </a:r>
            <a:endParaRPr lang="en-US" dirty="0"/>
          </a:p>
        </p:txBody>
      </p:sp>
      <p:sp>
        <p:nvSpPr>
          <p:cNvPr id="3" name="Content Placeholder 2"/>
          <p:cNvSpPr>
            <a:spLocks noGrp="1"/>
          </p:cNvSpPr>
          <p:nvPr>
            <p:ph idx="1"/>
          </p:nvPr>
        </p:nvSpPr>
        <p:spPr/>
        <p:txBody>
          <a:bodyPr>
            <a:normAutofit/>
          </a:bodyPr>
          <a:lstStyle/>
          <a:p>
            <a:r>
              <a:rPr lang="en-US" sz="2400" b="1" dirty="0"/>
              <a:t>Beam Hazards</a:t>
            </a:r>
          </a:p>
          <a:p>
            <a:pPr lvl="1"/>
            <a:r>
              <a:rPr lang="en-US" sz="2000" dirty="0"/>
              <a:t>Usually an eye hazard</a:t>
            </a:r>
          </a:p>
          <a:p>
            <a:pPr lvl="1"/>
            <a:r>
              <a:rPr lang="en-US" sz="2000" dirty="0"/>
              <a:t>Can be a skin hazard (UV and CO</a:t>
            </a:r>
            <a:r>
              <a:rPr lang="en-US" sz="2000" baseline="-25000" dirty="0"/>
              <a:t>2 </a:t>
            </a:r>
            <a:r>
              <a:rPr lang="en-US" sz="2000" dirty="0"/>
              <a:t> lasers)</a:t>
            </a:r>
          </a:p>
          <a:p>
            <a:r>
              <a:rPr lang="en-US" sz="2400" b="1" dirty="0"/>
              <a:t>Non Beam Hazards</a:t>
            </a:r>
          </a:p>
          <a:p>
            <a:pPr lvl="1"/>
            <a:r>
              <a:rPr lang="en-US" sz="2000" dirty="0"/>
              <a:t>Chemical: </a:t>
            </a:r>
          </a:p>
          <a:p>
            <a:pPr lvl="2"/>
            <a:r>
              <a:rPr lang="en-US" sz="1800" dirty="0"/>
              <a:t>Laser Generated Air Contaminants (LGAC)</a:t>
            </a:r>
          </a:p>
          <a:p>
            <a:pPr lvl="2"/>
            <a:r>
              <a:rPr lang="en-US" sz="1800" dirty="0"/>
              <a:t>Compressed Gases: Helium, CO, CO</a:t>
            </a:r>
            <a:r>
              <a:rPr lang="en-US" sz="1800" baseline="-25000" dirty="0"/>
              <a:t>2</a:t>
            </a:r>
            <a:r>
              <a:rPr lang="en-US" sz="1800" dirty="0"/>
              <a:t>, Nitrogen, etc.</a:t>
            </a:r>
          </a:p>
          <a:p>
            <a:pPr lvl="1"/>
            <a:r>
              <a:rPr lang="en-US" sz="2000" dirty="0"/>
              <a:t>Biological</a:t>
            </a:r>
          </a:p>
          <a:p>
            <a:pPr lvl="2"/>
            <a:r>
              <a:rPr lang="en-US" sz="1800" dirty="0"/>
              <a:t>Infectious Disease from LGAC (medical lasers)</a:t>
            </a:r>
          </a:p>
          <a:p>
            <a:pPr lvl="1"/>
            <a:r>
              <a:rPr lang="en-US" sz="2000" dirty="0"/>
              <a:t>Physical: </a:t>
            </a:r>
          </a:p>
          <a:p>
            <a:pPr lvl="2"/>
            <a:r>
              <a:rPr lang="en-US" sz="1800" dirty="0"/>
              <a:t>Electric Shock</a:t>
            </a:r>
          </a:p>
          <a:p>
            <a:pPr lvl="2"/>
            <a:r>
              <a:rPr lang="en-US" sz="1800" dirty="0"/>
              <a:t>Plasma Radiation (Typically requires very high beam irradiance </a:t>
            </a:r>
            <a:r>
              <a:rPr lang="en-US" sz="1800" dirty="0" err="1"/>
              <a:t>e.g</a:t>
            </a:r>
            <a:r>
              <a:rPr lang="en-US" sz="1800" dirty="0"/>
              <a:t> laser welding or cutting)</a:t>
            </a:r>
          </a:p>
        </p:txBody>
      </p:sp>
    </p:spTree>
    <p:extLst>
      <p:ext uri="{BB962C8B-B14F-4D97-AF65-F5344CB8AC3E}">
        <p14:creationId xmlns:p14="http://schemas.microsoft.com/office/powerpoint/2010/main" val="2117052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Beam Hazards</a:t>
            </a:r>
            <a:endParaRPr lang="en-US" dirty="0"/>
          </a:p>
        </p:txBody>
      </p:sp>
      <p:sp>
        <p:nvSpPr>
          <p:cNvPr id="3" name="Content Placeholder 2"/>
          <p:cNvSpPr>
            <a:spLocks noGrp="1"/>
          </p:cNvSpPr>
          <p:nvPr>
            <p:ph idx="1"/>
          </p:nvPr>
        </p:nvSpPr>
        <p:spPr/>
        <p:txBody>
          <a:bodyPr>
            <a:normAutofit/>
          </a:bodyPr>
          <a:lstStyle/>
          <a:p>
            <a:pPr marL="0" indent="0">
              <a:buNone/>
            </a:pPr>
            <a:r>
              <a:rPr lang="en-US" dirty="0"/>
              <a:t>Irradiance:  W/cm^2 (per </a:t>
            </a:r>
            <a:r>
              <a:rPr lang="en-US" dirty="0" err="1"/>
              <a:t>steradian</a:t>
            </a:r>
            <a:r>
              <a:rPr lang="en-US" dirty="0"/>
              <a:t>)</a:t>
            </a:r>
          </a:p>
          <a:p>
            <a:pPr marL="0" indent="0">
              <a:buNone/>
            </a:pPr>
            <a:endParaRPr lang="en-US" dirty="0"/>
          </a:p>
          <a:p>
            <a:pPr marL="0" indent="0" algn="ctr">
              <a:buNone/>
            </a:pPr>
            <a:r>
              <a:rPr lang="en-US" sz="2800" dirty="0"/>
              <a:t>Typical Irradiances on the retina:</a:t>
            </a:r>
          </a:p>
          <a:p>
            <a:r>
              <a:rPr lang="en-US" sz="2800" dirty="0"/>
              <a:t>TV set: 10</a:t>
            </a:r>
            <a:r>
              <a:rPr lang="en-US" sz="2800" baseline="30000" dirty="0"/>
              <a:t>-6</a:t>
            </a:r>
            <a:r>
              <a:rPr lang="en-US" sz="2800" dirty="0"/>
              <a:t> W/cm</a:t>
            </a:r>
            <a:r>
              <a:rPr lang="en-US" sz="2800" baseline="30000" dirty="0"/>
              <a:t>2</a:t>
            </a:r>
            <a:r>
              <a:rPr lang="en-US" sz="2800" dirty="0"/>
              <a:t>-sr</a:t>
            </a:r>
            <a:endParaRPr lang="en-US" sz="2800" baseline="30000" dirty="0"/>
          </a:p>
          <a:p>
            <a:r>
              <a:rPr lang="en-US" sz="2800" dirty="0"/>
              <a:t>Incandescent Lightbulb: 10</a:t>
            </a:r>
            <a:r>
              <a:rPr lang="en-US" sz="2800" baseline="30000" dirty="0"/>
              <a:t>-3</a:t>
            </a:r>
            <a:r>
              <a:rPr lang="en-US" sz="2800" dirty="0"/>
              <a:t> W/cm</a:t>
            </a:r>
            <a:r>
              <a:rPr lang="en-US" sz="2800" baseline="30000" dirty="0"/>
              <a:t>2</a:t>
            </a:r>
            <a:r>
              <a:rPr lang="en-US" sz="2800" dirty="0"/>
              <a:t>-sr</a:t>
            </a:r>
            <a:endParaRPr lang="en-US" sz="2800" baseline="30000" dirty="0"/>
          </a:p>
          <a:p>
            <a:r>
              <a:rPr lang="en-US" sz="2800" dirty="0"/>
              <a:t>Welders Arc: 10 W/cm</a:t>
            </a:r>
            <a:r>
              <a:rPr lang="en-US" sz="2800" baseline="30000" dirty="0"/>
              <a:t>2</a:t>
            </a:r>
            <a:r>
              <a:rPr lang="en-US" sz="2800" dirty="0"/>
              <a:t>-sr</a:t>
            </a:r>
            <a:endParaRPr lang="en-US" sz="2800" baseline="30000" dirty="0"/>
          </a:p>
          <a:p>
            <a:r>
              <a:rPr lang="en-US" sz="2800" dirty="0"/>
              <a:t>The Sun (Bright Day): 10 W/cm</a:t>
            </a:r>
            <a:r>
              <a:rPr lang="en-US" sz="2800" baseline="30000" dirty="0"/>
              <a:t>2</a:t>
            </a:r>
            <a:r>
              <a:rPr lang="en-US" sz="2800" dirty="0"/>
              <a:t>-sr</a:t>
            </a:r>
            <a:endParaRPr lang="en-US" sz="2800" baseline="30000" dirty="0"/>
          </a:p>
          <a:p>
            <a:r>
              <a:rPr lang="en-US" sz="2800" dirty="0"/>
              <a:t>1 </a:t>
            </a:r>
            <a:r>
              <a:rPr lang="en-US" sz="2800" dirty="0" err="1"/>
              <a:t>mW</a:t>
            </a:r>
            <a:r>
              <a:rPr lang="en-US" sz="2800" dirty="0"/>
              <a:t> laser pointer: 100 W/cm</a:t>
            </a:r>
            <a:r>
              <a:rPr lang="en-US" sz="2800" baseline="30000" dirty="0"/>
              <a:t>2</a:t>
            </a:r>
            <a:r>
              <a:rPr lang="en-US" sz="2800" dirty="0"/>
              <a:t>-sr</a:t>
            </a:r>
            <a:endParaRPr lang="en-US" sz="2800" baseline="30000" dirty="0"/>
          </a:p>
        </p:txBody>
      </p:sp>
      <p:sp>
        <p:nvSpPr>
          <p:cNvPr id="4" name="TextBox 3"/>
          <p:cNvSpPr txBox="1"/>
          <p:nvPr/>
        </p:nvSpPr>
        <p:spPr>
          <a:xfrm>
            <a:off x="381000" y="5943600"/>
            <a:ext cx="8534400" cy="769441"/>
          </a:xfrm>
          <a:prstGeom prst="rect">
            <a:avLst/>
          </a:prstGeom>
          <a:noFill/>
        </p:spPr>
        <p:txBody>
          <a:bodyPr wrap="square" rtlCol="0">
            <a:spAutoFit/>
          </a:bodyPr>
          <a:lstStyle/>
          <a:p>
            <a:r>
              <a:rPr lang="en-US" sz="2200" b="1" baseline="0" dirty="0">
                <a:solidFill>
                  <a:srgbClr val="FF0000"/>
                </a:solidFill>
                <a:effectLst>
                  <a:outerShdw blurRad="38100" dist="38100" dir="2700000" algn="tl">
                    <a:srgbClr val="000000">
                      <a:alpha val="43137"/>
                    </a:srgbClr>
                  </a:outerShdw>
                </a:effectLst>
              </a:rPr>
              <a:t>Retinal </a:t>
            </a:r>
            <a:r>
              <a:rPr lang="en-US" sz="2200" b="1" u="sng" baseline="0" dirty="0">
                <a:solidFill>
                  <a:srgbClr val="FF0000"/>
                </a:solidFill>
                <a:effectLst>
                  <a:outerShdw blurRad="38100" dist="38100" dir="2700000" algn="tl">
                    <a:srgbClr val="000000">
                      <a:alpha val="43137"/>
                    </a:srgbClr>
                  </a:outerShdw>
                </a:effectLst>
              </a:rPr>
              <a:t>Irradiance</a:t>
            </a:r>
            <a:r>
              <a:rPr lang="en-US" sz="2200" b="1" baseline="0" dirty="0">
                <a:solidFill>
                  <a:srgbClr val="FF0000"/>
                </a:solidFill>
                <a:effectLst>
                  <a:outerShdw blurRad="38100" dist="38100" dir="2700000" algn="tl">
                    <a:srgbClr val="000000">
                      <a:alpha val="43137"/>
                    </a:srgbClr>
                  </a:outerShdw>
                </a:effectLst>
              </a:rPr>
              <a:t>: A 1 </a:t>
            </a:r>
            <a:r>
              <a:rPr lang="en-US" sz="2200" b="1" baseline="0" dirty="0" err="1">
                <a:solidFill>
                  <a:srgbClr val="FF0000"/>
                </a:solidFill>
                <a:effectLst>
                  <a:outerShdw blurRad="38100" dist="38100" dir="2700000" algn="tl">
                    <a:srgbClr val="000000">
                      <a:alpha val="43137"/>
                    </a:srgbClr>
                  </a:outerShdw>
                </a:effectLst>
              </a:rPr>
              <a:t>mW</a:t>
            </a:r>
            <a:r>
              <a:rPr lang="en-US" sz="2200" b="1" baseline="0" dirty="0">
                <a:solidFill>
                  <a:srgbClr val="FF0000"/>
                </a:solidFill>
                <a:effectLst>
                  <a:outerShdw blurRad="38100" dist="38100" dir="2700000" algn="tl">
                    <a:srgbClr val="000000">
                      <a:alpha val="43137"/>
                    </a:srgbClr>
                  </a:outerShdw>
                </a:effectLst>
              </a:rPr>
              <a:t> laser pointer is 10 times brighter on your retina than the Sun and can damage the retina!</a:t>
            </a:r>
          </a:p>
        </p:txBody>
      </p:sp>
    </p:spTree>
    <p:extLst>
      <p:ext uri="{BB962C8B-B14F-4D97-AF65-F5344CB8AC3E}">
        <p14:creationId xmlns:p14="http://schemas.microsoft.com/office/powerpoint/2010/main" val="1326309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1762125" y="228600"/>
            <a:ext cx="5400675" cy="1143000"/>
          </a:xfrm>
        </p:spPr>
        <p:txBody>
          <a:bodyPr/>
          <a:lstStyle/>
          <a:p>
            <a:r>
              <a:rPr lang="en-US" dirty="0"/>
              <a:t>Laser Spectrum</a:t>
            </a:r>
          </a:p>
        </p:txBody>
      </p:sp>
      <p:pic>
        <p:nvPicPr>
          <p:cNvPr id="724995" name="Picture 3" descr="E:\MacFiles\Eichner\Gif images\laser spectrum no text.gif"/>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1981200"/>
            <a:ext cx="8610600" cy="4981575"/>
          </a:xfrm>
          <a:prstGeom prst="rect">
            <a:avLst/>
          </a:prstGeom>
          <a:noFill/>
          <a:extLst>
            <a:ext uri="{909E8E84-426E-40DD-AFC4-6F175D3DCCD1}">
              <a14:hiddenFill xmlns:a14="http://schemas.microsoft.com/office/drawing/2010/main">
                <a:solidFill>
                  <a:srgbClr val="FFFFFF"/>
                </a:solidFill>
              </a14:hiddenFill>
            </a:ext>
          </a:extLst>
        </p:spPr>
      </p:pic>
      <p:sp>
        <p:nvSpPr>
          <p:cNvPr id="724996" name="Text Box 4"/>
          <p:cNvSpPr txBox="1">
            <a:spLocks noChangeArrowheads="1"/>
          </p:cNvSpPr>
          <p:nvPr/>
        </p:nvSpPr>
        <p:spPr bwMode="auto">
          <a:xfrm>
            <a:off x="457200" y="2209800"/>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baseline="0" dirty="0">
                <a:solidFill>
                  <a:srgbClr val="FF0000"/>
                </a:solidFill>
              </a:rPr>
              <a:t>ULTRA-VIOLET</a:t>
            </a:r>
          </a:p>
        </p:txBody>
      </p:sp>
      <p:sp>
        <p:nvSpPr>
          <p:cNvPr id="724997" name="Text Box 5"/>
          <p:cNvSpPr txBox="1">
            <a:spLocks noChangeArrowheads="1"/>
          </p:cNvSpPr>
          <p:nvPr/>
        </p:nvSpPr>
        <p:spPr bwMode="auto">
          <a:xfrm>
            <a:off x="2971800" y="22860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baseline="0" dirty="0">
                <a:solidFill>
                  <a:srgbClr val="FF0000"/>
                </a:solidFill>
              </a:rPr>
              <a:t>INFRARED</a:t>
            </a:r>
          </a:p>
        </p:txBody>
      </p:sp>
      <p:sp>
        <p:nvSpPr>
          <p:cNvPr id="724998" name="Text Box 6"/>
          <p:cNvSpPr txBox="1">
            <a:spLocks noChangeArrowheads="1"/>
          </p:cNvSpPr>
          <p:nvPr/>
        </p:nvSpPr>
        <p:spPr bwMode="auto">
          <a:xfrm>
            <a:off x="5838825" y="1704975"/>
            <a:ext cx="2057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baseline="0" dirty="0"/>
              <a:t>CORNEAL EYE DAMAGE</a:t>
            </a:r>
          </a:p>
        </p:txBody>
      </p:sp>
      <p:sp>
        <p:nvSpPr>
          <p:cNvPr id="724999" name="Text Box 7"/>
          <p:cNvSpPr txBox="1">
            <a:spLocks noChangeArrowheads="1"/>
          </p:cNvSpPr>
          <p:nvPr/>
        </p:nvSpPr>
        <p:spPr bwMode="auto">
          <a:xfrm>
            <a:off x="1419225" y="22860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baseline="0" dirty="0">
                <a:solidFill>
                  <a:srgbClr val="FF0000"/>
                </a:solidFill>
              </a:rPr>
              <a:t>VISIBLE</a:t>
            </a:r>
          </a:p>
        </p:txBody>
      </p:sp>
      <p:sp>
        <p:nvSpPr>
          <p:cNvPr id="725000" name="Text Box 8"/>
          <p:cNvSpPr txBox="1">
            <a:spLocks noChangeArrowheads="1"/>
          </p:cNvSpPr>
          <p:nvPr/>
        </p:nvSpPr>
        <p:spPr bwMode="auto">
          <a:xfrm>
            <a:off x="1647825" y="174678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baseline="0" dirty="0"/>
              <a:t>RETINAL EYE DAMAGE</a:t>
            </a:r>
          </a:p>
        </p:txBody>
      </p:sp>
      <p:sp>
        <p:nvSpPr>
          <p:cNvPr id="725001" name="Text Box 9"/>
          <p:cNvSpPr txBox="1">
            <a:spLocks noChangeArrowheads="1"/>
          </p:cNvSpPr>
          <p:nvPr/>
        </p:nvSpPr>
        <p:spPr bwMode="auto">
          <a:xfrm>
            <a:off x="7896225" y="2878137"/>
            <a:ext cx="304800"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CARBON </a:t>
            </a:r>
          </a:p>
          <a:p>
            <a:pPr algn="ctr">
              <a:lnSpc>
                <a:spcPct val="75000"/>
              </a:lnSpc>
              <a:spcBef>
                <a:spcPct val="50000"/>
              </a:spcBef>
            </a:pPr>
            <a:r>
              <a:rPr lang="en-US" sz="1200" b="1" baseline="0"/>
              <a:t>DIOXIDE</a:t>
            </a:r>
            <a:endParaRPr lang="en-US" sz="1600" b="1" baseline="0"/>
          </a:p>
        </p:txBody>
      </p:sp>
      <p:sp>
        <p:nvSpPr>
          <p:cNvPr id="725002" name="Text Box 10"/>
          <p:cNvSpPr txBox="1">
            <a:spLocks noChangeArrowheads="1"/>
          </p:cNvSpPr>
          <p:nvPr/>
        </p:nvSpPr>
        <p:spPr bwMode="auto">
          <a:xfrm>
            <a:off x="428625" y="6002337"/>
            <a:ext cx="853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baseline="0"/>
              <a:t>nm     300     400    500    600   700   800    900   1000  1100  1200   1300       1400         3000               4000       9000          10000</a:t>
            </a:r>
            <a:endParaRPr lang="en-US" sz="1600" b="1" baseline="0"/>
          </a:p>
        </p:txBody>
      </p:sp>
      <p:sp>
        <p:nvSpPr>
          <p:cNvPr id="725003" name="Text Box 11"/>
          <p:cNvSpPr txBox="1">
            <a:spLocks noChangeArrowheads="1"/>
          </p:cNvSpPr>
          <p:nvPr/>
        </p:nvSpPr>
        <p:spPr bwMode="auto">
          <a:xfrm>
            <a:off x="504825" y="6230937"/>
            <a:ext cx="800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baseline="0"/>
              <a:t>Å    3000   4000  5000  6000  7000  8000  9000 10000 11000 12000 13000  14000       30000             40000     90000      100000</a:t>
            </a:r>
          </a:p>
        </p:txBody>
      </p:sp>
      <p:sp>
        <p:nvSpPr>
          <p:cNvPr id="725004" name="Text Box 12"/>
          <p:cNvSpPr txBox="1">
            <a:spLocks noChangeArrowheads="1"/>
          </p:cNvSpPr>
          <p:nvPr/>
        </p:nvSpPr>
        <p:spPr bwMode="auto">
          <a:xfrm>
            <a:off x="428625" y="6459537"/>
            <a:ext cx="830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baseline="0">
                <a:sym typeface="Symbol" pitchFamily="18" charset="2"/>
              </a:rPr>
              <a:t>m</a:t>
            </a:r>
            <a:r>
              <a:rPr lang="en-US" sz="1200" b="1" baseline="0"/>
              <a:t>     0.3      0.4     0.5      0.6    0.7    0.8      0.9    1.0     1.1     1.2      1.3          1.4           3.0                  4.0         9.0              10.00</a:t>
            </a:r>
            <a:endParaRPr lang="en-US" sz="1600" b="1" baseline="0"/>
          </a:p>
        </p:txBody>
      </p:sp>
      <p:sp>
        <p:nvSpPr>
          <p:cNvPr id="725005" name="Text Box 13"/>
          <p:cNvSpPr txBox="1">
            <a:spLocks noChangeArrowheads="1"/>
          </p:cNvSpPr>
          <p:nvPr/>
        </p:nvSpPr>
        <p:spPr bwMode="auto">
          <a:xfrm>
            <a:off x="8353425" y="2878137"/>
            <a:ext cx="3048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NITROGEN </a:t>
            </a:r>
          </a:p>
          <a:p>
            <a:pPr algn="ctr">
              <a:lnSpc>
                <a:spcPct val="75000"/>
              </a:lnSpc>
              <a:spcBef>
                <a:spcPct val="50000"/>
              </a:spcBef>
            </a:pPr>
            <a:r>
              <a:rPr lang="en-US" sz="1200" b="1" baseline="0"/>
              <a:t>GAS</a:t>
            </a:r>
            <a:endParaRPr lang="en-US" sz="1600" b="1" baseline="0"/>
          </a:p>
        </p:txBody>
      </p:sp>
      <p:sp>
        <p:nvSpPr>
          <p:cNvPr id="725006" name="Text Box 14"/>
          <p:cNvSpPr txBox="1">
            <a:spLocks noChangeArrowheads="1"/>
          </p:cNvSpPr>
          <p:nvPr/>
        </p:nvSpPr>
        <p:spPr bwMode="auto">
          <a:xfrm>
            <a:off x="6067425" y="2878137"/>
            <a:ext cx="3048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HELIUM   </a:t>
            </a:r>
          </a:p>
          <a:p>
            <a:pPr algn="ctr">
              <a:lnSpc>
                <a:spcPct val="75000"/>
              </a:lnSpc>
              <a:spcBef>
                <a:spcPct val="50000"/>
              </a:spcBef>
            </a:pPr>
            <a:r>
              <a:rPr lang="en-US" sz="1200" b="1" baseline="0"/>
              <a:t>NEON</a:t>
            </a:r>
            <a:endParaRPr lang="en-US" sz="1600" b="1" baseline="0"/>
          </a:p>
        </p:txBody>
      </p:sp>
      <p:sp>
        <p:nvSpPr>
          <p:cNvPr id="725007" name="Text Box 15"/>
          <p:cNvSpPr txBox="1">
            <a:spLocks noChangeArrowheads="1"/>
          </p:cNvSpPr>
          <p:nvPr/>
        </p:nvSpPr>
        <p:spPr bwMode="auto">
          <a:xfrm>
            <a:off x="4314825" y="2878137"/>
            <a:ext cx="3048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HELIUM</a:t>
            </a:r>
          </a:p>
          <a:p>
            <a:pPr algn="ctr">
              <a:lnSpc>
                <a:spcPct val="75000"/>
              </a:lnSpc>
              <a:spcBef>
                <a:spcPct val="50000"/>
              </a:spcBef>
            </a:pPr>
            <a:r>
              <a:rPr lang="en-US" sz="1200" b="1" baseline="0"/>
              <a:t>NEON</a:t>
            </a:r>
            <a:endParaRPr lang="en-US" sz="1600" b="1" baseline="0"/>
          </a:p>
        </p:txBody>
      </p:sp>
      <p:sp>
        <p:nvSpPr>
          <p:cNvPr id="725008" name="Text Box 16"/>
          <p:cNvSpPr txBox="1">
            <a:spLocks noChangeArrowheads="1"/>
          </p:cNvSpPr>
          <p:nvPr/>
        </p:nvSpPr>
        <p:spPr bwMode="auto">
          <a:xfrm>
            <a:off x="3629025" y="2878137"/>
            <a:ext cx="304800"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NEODYMIUM</a:t>
            </a:r>
          </a:p>
          <a:p>
            <a:pPr algn="ctr">
              <a:lnSpc>
                <a:spcPct val="75000"/>
              </a:lnSpc>
              <a:spcBef>
                <a:spcPct val="50000"/>
              </a:spcBef>
            </a:pPr>
            <a:r>
              <a:rPr lang="en-US" sz="1200" b="1" baseline="0"/>
              <a:t> YAG</a:t>
            </a:r>
            <a:endParaRPr lang="en-US" sz="1600" b="1" baseline="0"/>
          </a:p>
        </p:txBody>
      </p:sp>
      <p:sp>
        <p:nvSpPr>
          <p:cNvPr id="725009" name="Text Box 17"/>
          <p:cNvSpPr txBox="1">
            <a:spLocks noChangeArrowheads="1"/>
          </p:cNvSpPr>
          <p:nvPr/>
        </p:nvSpPr>
        <p:spPr bwMode="auto">
          <a:xfrm>
            <a:off x="2943225" y="2725737"/>
            <a:ext cx="30480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dirty="0"/>
              <a:t>GALLIUM</a:t>
            </a:r>
          </a:p>
          <a:p>
            <a:pPr algn="ctr">
              <a:lnSpc>
                <a:spcPct val="75000"/>
              </a:lnSpc>
              <a:spcBef>
                <a:spcPct val="50000"/>
              </a:spcBef>
            </a:pPr>
            <a:r>
              <a:rPr lang="en-US" sz="1200" b="1" baseline="0" dirty="0"/>
              <a:t>ARSENIDE</a:t>
            </a:r>
            <a:endParaRPr lang="en-US" sz="1600" b="1" baseline="0" dirty="0"/>
          </a:p>
        </p:txBody>
      </p:sp>
      <p:sp>
        <p:nvSpPr>
          <p:cNvPr id="725010" name="Text Box 18"/>
          <p:cNvSpPr txBox="1">
            <a:spLocks noChangeArrowheads="1"/>
          </p:cNvSpPr>
          <p:nvPr/>
        </p:nvSpPr>
        <p:spPr bwMode="auto">
          <a:xfrm>
            <a:off x="2714625" y="2878137"/>
            <a:ext cx="304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RED</a:t>
            </a:r>
          </a:p>
          <a:p>
            <a:pPr algn="ctr">
              <a:lnSpc>
                <a:spcPct val="75000"/>
              </a:lnSpc>
              <a:spcBef>
                <a:spcPct val="50000"/>
              </a:spcBef>
            </a:pPr>
            <a:r>
              <a:rPr lang="en-US" sz="1200" b="1" baseline="0"/>
              <a:t>RUBY</a:t>
            </a:r>
            <a:endParaRPr lang="en-US" sz="1600" b="1" baseline="0"/>
          </a:p>
        </p:txBody>
      </p:sp>
      <p:sp>
        <p:nvSpPr>
          <p:cNvPr id="725011" name="Text Box 19"/>
          <p:cNvSpPr txBox="1">
            <a:spLocks noChangeArrowheads="1"/>
          </p:cNvSpPr>
          <p:nvPr/>
        </p:nvSpPr>
        <p:spPr bwMode="auto">
          <a:xfrm>
            <a:off x="2562225" y="2878137"/>
            <a:ext cx="304800"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solidFill>
                  <a:schemeClr val="bg1"/>
                </a:solidFill>
              </a:rPr>
              <a:t>ALEXANDRITE</a:t>
            </a:r>
            <a:endParaRPr lang="en-US" sz="1600" b="1" baseline="0"/>
          </a:p>
        </p:txBody>
      </p:sp>
      <p:sp>
        <p:nvSpPr>
          <p:cNvPr id="725012" name="Text Box 20"/>
          <p:cNvSpPr txBox="1">
            <a:spLocks noChangeArrowheads="1"/>
          </p:cNvSpPr>
          <p:nvPr/>
        </p:nvSpPr>
        <p:spPr bwMode="auto">
          <a:xfrm>
            <a:off x="2409825" y="2878137"/>
            <a:ext cx="3048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solidFill>
                  <a:schemeClr val="bg1"/>
                </a:solidFill>
              </a:rPr>
              <a:t>PINK</a:t>
            </a:r>
          </a:p>
          <a:p>
            <a:pPr algn="ctr">
              <a:lnSpc>
                <a:spcPct val="75000"/>
              </a:lnSpc>
              <a:spcBef>
                <a:spcPct val="50000"/>
              </a:spcBef>
            </a:pPr>
            <a:r>
              <a:rPr lang="en-US" sz="1200" b="1" baseline="0">
                <a:solidFill>
                  <a:schemeClr val="bg1"/>
                </a:solidFill>
              </a:rPr>
              <a:t>RUBY</a:t>
            </a:r>
            <a:endParaRPr lang="en-US" sz="1600" b="1" baseline="0"/>
          </a:p>
        </p:txBody>
      </p:sp>
      <p:sp>
        <p:nvSpPr>
          <p:cNvPr id="725013" name="Text Box 21"/>
          <p:cNvSpPr txBox="1">
            <a:spLocks noChangeArrowheads="1"/>
          </p:cNvSpPr>
          <p:nvPr/>
        </p:nvSpPr>
        <p:spPr bwMode="auto">
          <a:xfrm>
            <a:off x="2257425" y="2725737"/>
            <a:ext cx="3048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solidFill>
                  <a:schemeClr val="bg1"/>
                </a:solidFill>
              </a:rPr>
              <a:t>HELIUM</a:t>
            </a:r>
          </a:p>
          <a:p>
            <a:pPr algn="ctr">
              <a:lnSpc>
                <a:spcPct val="75000"/>
              </a:lnSpc>
              <a:spcBef>
                <a:spcPct val="50000"/>
              </a:spcBef>
            </a:pPr>
            <a:r>
              <a:rPr lang="en-US" sz="1200" b="1" baseline="0">
                <a:solidFill>
                  <a:schemeClr val="bg1"/>
                </a:solidFill>
              </a:rPr>
              <a:t>NEON</a:t>
            </a:r>
            <a:endParaRPr lang="en-US" sz="1600" b="1" baseline="0"/>
          </a:p>
        </p:txBody>
      </p:sp>
      <p:sp>
        <p:nvSpPr>
          <p:cNvPr id="725014" name="Text Box 22"/>
          <p:cNvSpPr txBox="1">
            <a:spLocks noChangeArrowheads="1"/>
          </p:cNvSpPr>
          <p:nvPr/>
        </p:nvSpPr>
        <p:spPr bwMode="auto">
          <a:xfrm>
            <a:off x="1800225" y="2725737"/>
            <a:ext cx="30480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solidFill>
                  <a:schemeClr val="bg1"/>
                </a:solidFill>
              </a:rPr>
              <a:t>DOUBLE</a:t>
            </a:r>
          </a:p>
          <a:p>
            <a:pPr algn="ctr">
              <a:lnSpc>
                <a:spcPct val="75000"/>
              </a:lnSpc>
              <a:spcBef>
                <a:spcPct val="50000"/>
              </a:spcBef>
            </a:pPr>
            <a:r>
              <a:rPr lang="en-US" sz="1200" b="1" baseline="0">
                <a:solidFill>
                  <a:schemeClr val="bg1"/>
                </a:solidFill>
              </a:rPr>
              <a:t>NEODYMIUM</a:t>
            </a:r>
            <a:endParaRPr lang="en-US" sz="1600" b="1" baseline="0"/>
          </a:p>
        </p:txBody>
      </p:sp>
      <p:sp>
        <p:nvSpPr>
          <p:cNvPr id="725015" name="Text Box 23"/>
          <p:cNvSpPr txBox="1">
            <a:spLocks noChangeArrowheads="1"/>
          </p:cNvSpPr>
          <p:nvPr/>
        </p:nvSpPr>
        <p:spPr bwMode="auto">
          <a:xfrm>
            <a:off x="1571625" y="2878137"/>
            <a:ext cx="381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solidFill>
                  <a:schemeClr val="bg1"/>
                </a:solidFill>
              </a:rPr>
              <a:t>ARGON</a:t>
            </a:r>
            <a:endParaRPr lang="en-US" sz="1600" b="1" baseline="0">
              <a:solidFill>
                <a:schemeClr val="bg1"/>
              </a:solidFill>
            </a:endParaRPr>
          </a:p>
        </p:txBody>
      </p:sp>
      <p:sp>
        <p:nvSpPr>
          <p:cNvPr id="725016" name="Text Box 24"/>
          <p:cNvSpPr txBox="1">
            <a:spLocks noChangeArrowheads="1"/>
          </p:cNvSpPr>
          <p:nvPr/>
        </p:nvSpPr>
        <p:spPr bwMode="auto">
          <a:xfrm>
            <a:off x="1114425" y="2878137"/>
            <a:ext cx="304800" cy="226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XENON</a:t>
            </a:r>
          </a:p>
          <a:p>
            <a:pPr algn="ctr">
              <a:lnSpc>
                <a:spcPct val="75000"/>
              </a:lnSpc>
              <a:spcBef>
                <a:spcPct val="50000"/>
              </a:spcBef>
            </a:pPr>
            <a:r>
              <a:rPr lang="en-US" sz="1200" b="1" baseline="0"/>
              <a:t>FLOURIDE</a:t>
            </a:r>
          </a:p>
          <a:p>
            <a:pPr algn="ctr">
              <a:lnSpc>
                <a:spcPct val="75000"/>
              </a:lnSpc>
              <a:spcBef>
                <a:spcPct val="50000"/>
              </a:spcBef>
            </a:pPr>
            <a:endParaRPr lang="en-US" sz="1600" b="1" baseline="0"/>
          </a:p>
        </p:txBody>
      </p:sp>
      <p:sp>
        <p:nvSpPr>
          <p:cNvPr id="725017" name="Text Box 25"/>
          <p:cNvSpPr txBox="1">
            <a:spLocks noChangeArrowheads="1"/>
          </p:cNvSpPr>
          <p:nvPr/>
        </p:nvSpPr>
        <p:spPr bwMode="auto">
          <a:xfrm>
            <a:off x="885825" y="2878137"/>
            <a:ext cx="304800" cy="226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XENON</a:t>
            </a:r>
          </a:p>
          <a:p>
            <a:pPr algn="ctr">
              <a:lnSpc>
                <a:spcPct val="75000"/>
              </a:lnSpc>
              <a:spcBef>
                <a:spcPct val="50000"/>
              </a:spcBef>
            </a:pPr>
            <a:r>
              <a:rPr lang="en-US" sz="1200" b="1" baseline="0"/>
              <a:t>CHLORIDE</a:t>
            </a:r>
          </a:p>
          <a:p>
            <a:pPr algn="ctr">
              <a:lnSpc>
                <a:spcPct val="75000"/>
              </a:lnSpc>
              <a:spcBef>
                <a:spcPct val="50000"/>
              </a:spcBef>
            </a:pPr>
            <a:endParaRPr lang="en-US" sz="1600" b="1" baseline="0"/>
          </a:p>
        </p:txBody>
      </p:sp>
      <p:sp>
        <p:nvSpPr>
          <p:cNvPr id="725018" name="Text Box 26"/>
          <p:cNvSpPr txBox="1">
            <a:spLocks noChangeArrowheads="1"/>
          </p:cNvSpPr>
          <p:nvPr/>
        </p:nvSpPr>
        <p:spPr bwMode="auto">
          <a:xfrm>
            <a:off x="1419225" y="5240337"/>
            <a:ext cx="304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solidFill>
                  <a:schemeClr val="bg1"/>
                </a:solidFill>
              </a:rPr>
              <a:t>488nm</a:t>
            </a:r>
            <a:endParaRPr lang="en-US" sz="1600" b="1" baseline="0">
              <a:solidFill>
                <a:schemeClr val="bg1"/>
              </a:solidFill>
            </a:endParaRPr>
          </a:p>
        </p:txBody>
      </p:sp>
      <p:sp>
        <p:nvSpPr>
          <p:cNvPr id="725019" name="Text Box 27"/>
          <p:cNvSpPr txBox="1">
            <a:spLocks noChangeArrowheads="1"/>
          </p:cNvSpPr>
          <p:nvPr/>
        </p:nvSpPr>
        <p:spPr bwMode="auto">
          <a:xfrm>
            <a:off x="1647825" y="5240337"/>
            <a:ext cx="304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solidFill>
                  <a:schemeClr val="bg1"/>
                </a:solidFill>
              </a:rPr>
              <a:t>514nm</a:t>
            </a:r>
            <a:endParaRPr lang="en-US" sz="1600" b="1" baseline="0">
              <a:solidFill>
                <a:schemeClr val="bg1"/>
              </a:solidFill>
            </a:endParaRPr>
          </a:p>
        </p:txBody>
      </p:sp>
      <p:sp>
        <p:nvSpPr>
          <p:cNvPr id="725020" name="Text Box 28"/>
          <p:cNvSpPr txBox="1">
            <a:spLocks noChangeArrowheads="1"/>
          </p:cNvSpPr>
          <p:nvPr/>
        </p:nvSpPr>
        <p:spPr bwMode="auto">
          <a:xfrm>
            <a:off x="1800225" y="5240337"/>
            <a:ext cx="304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solidFill>
                  <a:schemeClr val="bg1"/>
                </a:solidFill>
              </a:rPr>
              <a:t>532nm</a:t>
            </a:r>
            <a:endParaRPr lang="en-US" sz="1600" b="1" baseline="0">
              <a:solidFill>
                <a:schemeClr val="bg1"/>
              </a:solidFill>
            </a:endParaRPr>
          </a:p>
        </p:txBody>
      </p:sp>
      <p:sp>
        <p:nvSpPr>
          <p:cNvPr id="725021" name="Text Box 29"/>
          <p:cNvSpPr txBox="1">
            <a:spLocks noChangeArrowheads="1"/>
          </p:cNvSpPr>
          <p:nvPr/>
        </p:nvSpPr>
        <p:spPr bwMode="auto">
          <a:xfrm>
            <a:off x="2257425" y="5240337"/>
            <a:ext cx="304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solidFill>
                  <a:schemeClr val="bg1"/>
                </a:solidFill>
              </a:rPr>
              <a:t>633nm</a:t>
            </a:r>
            <a:endParaRPr lang="en-US" sz="1600" b="1" baseline="0">
              <a:solidFill>
                <a:schemeClr val="bg1"/>
              </a:solidFill>
            </a:endParaRPr>
          </a:p>
        </p:txBody>
      </p:sp>
      <p:sp>
        <p:nvSpPr>
          <p:cNvPr id="725022" name="Text Box 30"/>
          <p:cNvSpPr txBox="1">
            <a:spLocks noChangeArrowheads="1"/>
          </p:cNvSpPr>
          <p:nvPr/>
        </p:nvSpPr>
        <p:spPr bwMode="auto">
          <a:xfrm>
            <a:off x="2409825" y="5240337"/>
            <a:ext cx="304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solidFill>
                  <a:schemeClr val="bg1"/>
                </a:solidFill>
              </a:rPr>
              <a:t>694nm</a:t>
            </a:r>
            <a:endParaRPr lang="en-US" sz="1600" b="1" baseline="0">
              <a:solidFill>
                <a:schemeClr val="bg1"/>
              </a:solidFill>
            </a:endParaRPr>
          </a:p>
        </p:txBody>
      </p:sp>
      <p:sp>
        <p:nvSpPr>
          <p:cNvPr id="725023" name="Text Box 31"/>
          <p:cNvSpPr txBox="1">
            <a:spLocks noChangeArrowheads="1"/>
          </p:cNvSpPr>
          <p:nvPr/>
        </p:nvSpPr>
        <p:spPr bwMode="auto">
          <a:xfrm>
            <a:off x="2562225" y="5240337"/>
            <a:ext cx="304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solidFill>
                  <a:schemeClr val="bg1"/>
                </a:solidFill>
              </a:rPr>
              <a:t>700nm</a:t>
            </a:r>
            <a:endParaRPr lang="en-US" sz="1600" b="1" baseline="0">
              <a:solidFill>
                <a:schemeClr val="bg1"/>
              </a:solidFill>
            </a:endParaRPr>
          </a:p>
        </p:txBody>
      </p:sp>
      <p:sp>
        <p:nvSpPr>
          <p:cNvPr id="725024" name="Text Box 32"/>
          <p:cNvSpPr txBox="1">
            <a:spLocks noChangeArrowheads="1"/>
          </p:cNvSpPr>
          <p:nvPr/>
        </p:nvSpPr>
        <p:spPr bwMode="auto">
          <a:xfrm>
            <a:off x="2714625" y="5240337"/>
            <a:ext cx="304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704nm</a:t>
            </a:r>
            <a:endParaRPr lang="en-US" sz="1600" b="1" baseline="0">
              <a:solidFill>
                <a:schemeClr val="bg1"/>
              </a:solidFill>
            </a:endParaRPr>
          </a:p>
        </p:txBody>
      </p:sp>
      <p:sp>
        <p:nvSpPr>
          <p:cNvPr id="725025" name="Text Box 33"/>
          <p:cNvSpPr txBox="1">
            <a:spLocks noChangeArrowheads="1"/>
          </p:cNvSpPr>
          <p:nvPr/>
        </p:nvSpPr>
        <p:spPr bwMode="auto">
          <a:xfrm>
            <a:off x="2867025" y="5240337"/>
            <a:ext cx="304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830nm</a:t>
            </a:r>
            <a:endParaRPr lang="en-US" sz="1600" b="1" baseline="0">
              <a:solidFill>
                <a:schemeClr val="bg1"/>
              </a:solidFill>
            </a:endParaRPr>
          </a:p>
        </p:txBody>
      </p:sp>
      <p:sp>
        <p:nvSpPr>
          <p:cNvPr id="725026" name="Text Box 34"/>
          <p:cNvSpPr txBox="1">
            <a:spLocks noChangeArrowheads="1"/>
          </p:cNvSpPr>
          <p:nvPr/>
        </p:nvSpPr>
        <p:spPr bwMode="auto">
          <a:xfrm>
            <a:off x="3171825" y="5240337"/>
            <a:ext cx="304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870nm</a:t>
            </a:r>
            <a:endParaRPr lang="en-US" sz="1600" b="1" baseline="0">
              <a:solidFill>
                <a:schemeClr val="bg1"/>
              </a:solidFill>
            </a:endParaRPr>
          </a:p>
        </p:txBody>
      </p:sp>
      <p:sp>
        <p:nvSpPr>
          <p:cNvPr id="725027" name="Text Box 35"/>
          <p:cNvSpPr txBox="1">
            <a:spLocks noChangeArrowheads="1"/>
          </p:cNvSpPr>
          <p:nvPr/>
        </p:nvSpPr>
        <p:spPr bwMode="auto">
          <a:xfrm>
            <a:off x="3629025" y="5087937"/>
            <a:ext cx="3048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1064nm</a:t>
            </a:r>
            <a:endParaRPr lang="en-US" sz="1600" b="1" baseline="0">
              <a:solidFill>
                <a:schemeClr val="bg1"/>
              </a:solidFill>
            </a:endParaRPr>
          </a:p>
        </p:txBody>
      </p:sp>
      <p:sp>
        <p:nvSpPr>
          <p:cNvPr id="725028" name="Text Box 36"/>
          <p:cNvSpPr txBox="1">
            <a:spLocks noChangeArrowheads="1"/>
          </p:cNvSpPr>
          <p:nvPr/>
        </p:nvSpPr>
        <p:spPr bwMode="auto">
          <a:xfrm>
            <a:off x="4010025" y="5087937"/>
            <a:ext cx="3048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1118nm</a:t>
            </a:r>
            <a:endParaRPr lang="en-US" sz="1600" b="1" baseline="0">
              <a:solidFill>
                <a:schemeClr val="bg1"/>
              </a:solidFill>
            </a:endParaRPr>
          </a:p>
        </p:txBody>
      </p:sp>
      <p:sp>
        <p:nvSpPr>
          <p:cNvPr id="725029" name="Text Box 37"/>
          <p:cNvSpPr txBox="1">
            <a:spLocks noChangeArrowheads="1"/>
          </p:cNvSpPr>
          <p:nvPr/>
        </p:nvSpPr>
        <p:spPr bwMode="auto">
          <a:xfrm>
            <a:off x="4467225" y="5087937"/>
            <a:ext cx="3048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1207nm</a:t>
            </a:r>
            <a:endParaRPr lang="en-US" sz="1600" b="1" baseline="0">
              <a:solidFill>
                <a:schemeClr val="bg1"/>
              </a:solidFill>
            </a:endParaRPr>
          </a:p>
        </p:txBody>
      </p:sp>
      <p:sp>
        <p:nvSpPr>
          <p:cNvPr id="725030" name="Text Box 38"/>
          <p:cNvSpPr txBox="1">
            <a:spLocks noChangeArrowheads="1"/>
          </p:cNvSpPr>
          <p:nvPr/>
        </p:nvSpPr>
        <p:spPr bwMode="auto">
          <a:xfrm>
            <a:off x="6067425" y="5087937"/>
            <a:ext cx="3048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3300nm</a:t>
            </a:r>
            <a:endParaRPr lang="en-US" sz="1600" b="1" baseline="0">
              <a:solidFill>
                <a:schemeClr val="bg1"/>
              </a:solidFill>
            </a:endParaRPr>
          </a:p>
        </p:txBody>
      </p:sp>
      <p:sp>
        <p:nvSpPr>
          <p:cNvPr id="725031" name="Text Box 39"/>
          <p:cNvSpPr txBox="1">
            <a:spLocks noChangeArrowheads="1"/>
          </p:cNvSpPr>
          <p:nvPr/>
        </p:nvSpPr>
        <p:spPr bwMode="auto">
          <a:xfrm>
            <a:off x="8124825" y="5011737"/>
            <a:ext cx="3048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10600nm</a:t>
            </a:r>
            <a:endParaRPr lang="en-US" sz="1600" b="1" baseline="0">
              <a:solidFill>
                <a:schemeClr val="bg1"/>
              </a:solidFill>
            </a:endParaRPr>
          </a:p>
        </p:txBody>
      </p:sp>
      <p:sp>
        <p:nvSpPr>
          <p:cNvPr id="725032" name="Text Box 40"/>
          <p:cNvSpPr txBox="1">
            <a:spLocks noChangeArrowheads="1"/>
          </p:cNvSpPr>
          <p:nvPr/>
        </p:nvSpPr>
        <p:spPr bwMode="auto">
          <a:xfrm>
            <a:off x="962025" y="5240337"/>
            <a:ext cx="304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308nm</a:t>
            </a:r>
            <a:endParaRPr lang="en-US" sz="1600" b="1" baseline="0">
              <a:solidFill>
                <a:schemeClr val="bg1"/>
              </a:solidFill>
            </a:endParaRPr>
          </a:p>
        </p:txBody>
      </p:sp>
      <p:sp>
        <p:nvSpPr>
          <p:cNvPr id="725033" name="Text Box 41"/>
          <p:cNvSpPr txBox="1">
            <a:spLocks noChangeArrowheads="1"/>
          </p:cNvSpPr>
          <p:nvPr/>
        </p:nvSpPr>
        <p:spPr bwMode="auto">
          <a:xfrm>
            <a:off x="5686425" y="2878137"/>
            <a:ext cx="3048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ERBIUM</a:t>
            </a:r>
            <a:endParaRPr lang="en-US" sz="1600" b="1" baseline="0"/>
          </a:p>
        </p:txBody>
      </p:sp>
      <p:sp>
        <p:nvSpPr>
          <p:cNvPr id="725034" name="Text Box 42"/>
          <p:cNvSpPr txBox="1">
            <a:spLocks noChangeArrowheads="1"/>
          </p:cNvSpPr>
          <p:nvPr/>
        </p:nvSpPr>
        <p:spPr bwMode="auto">
          <a:xfrm>
            <a:off x="5686425" y="5087937"/>
            <a:ext cx="3048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dirty="0"/>
              <a:t>1540nm</a:t>
            </a:r>
            <a:endParaRPr lang="en-US" sz="1600" b="1" baseline="0" dirty="0">
              <a:solidFill>
                <a:schemeClr val="bg1"/>
              </a:solidFill>
            </a:endParaRPr>
          </a:p>
        </p:txBody>
      </p:sp>
      <p:sp>
        <p:nvSpPr>
          <p:cNvPr id="43" name="Text Box 6"/>
          <p:cNvSpPr txBox="1">
            <a:spLocks noChangeArrowheads="1"/>
          </p:cNvSpPr>
          <p:nvPr/>
        </p:nvSpPr>
        <p:spPr bwMode="auto">
          <a:xfrm>
            <a:off x="352425" y="1808791"/>
            <a:ext cx="8001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700" b="1" baseline="0" dirty="0"/>
              <a:t>CORNEAL EYE DAMAGE</a:t>
            </a:r>
          </a:p>
        </p:txBody>
      </p:sp>
    </p:spTree>
    <p:extLst>
      <p:ext uri="{BB962C8B-B14F-4D97-AF65-F5344CB8AC3E}">
        <p14:creationId xmlns:p14="http://schemas.microsoft.com/office/powerpoint/2010/main" val="1946755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a:xfrm>
            <a:off x="1752600" y="228600"/>
            <a:ext cx="5410200" cy="1143000"/>
          </a:xfrm>
        </p:spPr>
        <p:txBody>
          <a:bodyPr>
            <a:normAutofit fontScale="90000"/>
          </a:bodyPr>
          <a:lstStyle/>
          <a:p>
            <a:r>
              <a:rPr lang="en-US" dirty="0"/>
              <a:t>Continuous Wave Lasers</a:t>
            </a:r>
          </a:p>
        </p:txBody>
      </p:sp>
      <p:sp>
        <p:nvSpPr>
          <p:cNvPr id="730115" name="Rectangle 3"/>
          <p:cNvSpPr>
            <a:spLocks noChangeArrowheads="1"/>
          </p:cNvSpPr>
          <p:nvPr/>
        </p:nvSpPr>
        <p:spPr bwMode="auto">
          <a:xfrm>
            <a:off x="4876800" y="1905000"/>
            <a:ext cx="3886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buClr>
                <a:schemeClr val="tx1"/>
              </a:buClr>
              <a:buSzPct val="75000"/>
              <a:buFont typeface="Monotype Sorts" pitchFamily="2" charset="2"/>
              <a:buChar char="u"/>
            </a:pPr>
            <a:r>
              <a:rPr lang="en-US" sz="2800" baseline="0" dirty="0">
                <a:latin typeface="Book Antiqua" pitchFamily="18" charset="0"/>
              </a:rPr>
              <a:t>Beam is continuous unless chopped</a:t>
            </a:r>
          </a:p>
          <a:p>
            <a:pPr marL="342900" indent="-342900">
              <a:spcBef>
                <a:spcPct val="20000"/>
              </a:spcBef>
              <a:buClr>
                <a:schemeClr val="tx1"/>
              </a:buClr>
              <a:buSzPct val="75000"/>
              <a:buFont typeface="Monotype Sorts" pitchFamily="2" charset="2"/>
              <a:buChar char="u"/>
            </a:pPr>
            <a:r>
              <a:rPr lang="en-US" sz="2800" baseline="0" dirty="0">
                <a:latin typeface="Book Antiqua" pitchFamily="18" charset="0"/>
              </a:rPr>
              <a:t>Beam on &gt; 0.25 s</a:t>
            </a:r>
          </a:p>
          <a:p>
            <a:pPr marL="342900" indent="-342900">
              <a:spcBef>
                <a:spcPct val="20000"/>
              </a:spcBef>
              <a:buClr>
                <a:schemeClr val="tx1"/>
              </a:buClr>
              <a:buSzPct val="75000"/>
              <a:buFont typeface="Monotype Sorts" pitchFamily="2" charset="2"/>
              <a:buChar char="u"/>
            </a:pPr>
            <a:r>
              <a:rPr lang="en-US" sz="2800" baseline="0" dirty="0">
                <a:latin typeface="Book Antiqua" pitchFamily="18" charset="0"/>
              </a:rPr>
              <a:t>Measured in watts</a:t>
            </a:r>
          </a:p>
          <a:p>
            <a:pPr marL="342900" indent="-342900">
              <a:spcBef>
                <a:spcPct val="20000"/>
              </a:spcBef>
              <a:buClr>
                <a:schemeClr val="tx1"/>
              </a:buClr>
              <a:buSzPct val="75000"/>
              <a:buFont typeface="Monotype Sorts" pitchFamily="2" charset="2"/>
              <a:buChar char="u"/>
            </a:pPr>
            <a:r>
              <a:rPr lang="en-US" sz="2800" baseline="0" dirty="0">
                <a:latin typeface="Book Antiqua" pitchFamily="18" charset="0"/>
              </a:rPr>
              <a:t>Maximum power is the same as the average power</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14600"/>
            <a:ext cx="3886200" cy="2586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560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3074"/>
          <p:cNvSpPr>
            <a:spLocks noGrp="1" noChangeArrowheads="1"/>
          </p:cNvSpPr>
          <p:nvPr>
            <p:ph type="title"/>
          </p:nvPr>
        </p:nvSpPr>
        <p:spPr>
          <a:xfrm>
            <a:off x="1600200" y="152400"/>
            <a:ext cx="5880100" cy="1143000"/>
          </a:xfrm>
        </p:spPr>
        <p:txBody>
          <a:bodyPr/>
          <a:lstStyle/>
          <a:p>
            <a:r>
              <a:rPr lang="en-US" dirty="0"/>
              <a:t>Pulsed Lasers</a:t>
            </a:r>
          </a:p>
        </p:txBody>
      </p:sp>
      <p:sp>
        <p:nvSpPr>
          <p:cNvPr id="731139" name="Rectangle 3075"/>
          <p:cNvSpPr>
            <a:spLocks noChangeArrowheads="1"/>
          </p:cNvSpPr>
          <p:nvPr/>
        </p:nvSpPr>
        <p:spPr bwMode="auto">
          <a:xfrm>
            <a:off x="457200" y="1905000"/>
            <a:ext cx="4191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10000"/>
              </a:spcBef>
              <a:buClr>
                <a:schemeClr val="tx1"/>
              </a:buClr>
              <a:buSzPct val="75000"/>
              <a:buFont typeface="Monotype Sorts" pitchFamily="2" charset="2"/>
              <a:buChar char="u"/>
            </a:pPr>
            <a:r>
              <a:rPr lang="en-US" baseline="0" dirty="0">
                <a:latin typeface="Book Antiqua" pitchFamily="18" charset="0"/>
              </a:rPr>
              <a:t>Beam pulsed &lt; 0.25 s</a:t>
            </a:r>
          </a:p>
          <a:p>
            <a:pPr marL="742950" lvl="1" indent="-285750">
              <a:spcBef>
                <a:spcPct val="10000"/>
              </a:spcBef>
              <a:buSzPct val="85000"/>
              <a:buFont typeface="Monotype Sorts" pitchFamily="2" charset="2"/>
              <a:buChar char="u"/>
            </a:pPr>
            <a:r>
              <a:rPr lang="en-US" sz="2000" baseline="0" dirty="0">
                <a:latin typeface="Book Antiqua" pitchFamily="18" charset="0"/>
              </a:rPr>
              <a:t>Defined by pulse width (time) and PRF (</a:t>
            </a:r>
            <a:r>
              <a:rPr lang="en-US" sz="2000" baseline="0" dirty="0" err="1">
                <a:latin typeface="Book Antiqua" pitchFamily="18" charset="0"/>
              </a:rPr>
              <a:t>freq</a:t>
            </a:r>
            <a:r>
              <a:rPr lang="en-US" sz="2000" baseline="0" dirty="0">
                <a:latin typeface="Book Antiqua" pitchFamily="18" charset="0"/>
              </a:rPr>
              <a:t>)</a:t>
            </a:r>
          </a:p>
          <a:p>
            <a:pPr marL="342900" indent="-342900">
              <a:spcBef>
                <a:spcPct val="10000"/>
              </a:spcBef>
              <a:buClr>
                <a:schemeClr val="tx1"/>
              </a:buClr>
              <a:buSzPct val="75000"/>
              <a:buFont typeface="Monotype Sorts" pitchFamily="2" charset="2"/>
              <a:buChar char="u"/>
            </a:pPr>
            <a:r>
              <a:rPr lang="en-US" baseline="0" dirty="0">
                <a:latin typeface="Book Antiqua" pitchFamily="18" charset="0"/>
              </a:rPr>
              <a:t>Typically measured in Energy (Joules/pulse) </a:t>
            </a:r>
          </a:p>
          <a:p>
            <a:pPr marL="342900" indent="-342900">
              <a:spcBef>
                <a:spcPct val="10000"/>
              </a:spcBef>
              <a:buClr>
                <a:schemeClr val="tx1"/>
              </a:buClr>
              <a:buSzPct val="75000"/>
              <a:buFont typeface="Monotype Sorts" pitchFamily="2" charset="2"/>
              <a:buChar char="u"/>
            </a:pPr>
            <a:r>
              <a:rPr lang="en-US" baseline="0" dirty="0">
                <a:latin typeface="Book Antiqua" pitchFamily="18" charset="0"/>
              </a:rPr>
              <a:t>Instantaneous power </a:t>
            </a:r>
            <a:r>
              <a:rPr lang="en-US" u="sng" baseline="0" dirty="0">
                <a:latin typeface="Book Antiqua" pitchFamily="18" charset="0"/>
              </a:rPr>
              <a:t>increases</a:t>
            </a:r>
            <a:r>
              <a:rPr lang="en-US" baseline="0" dirty="0">
                <a:latin typeface="Book Antiqua" pitchFamily="18" charset="0"/>
              </a:rPr>
              <a:t> as pulse gets shorter</a:t>
            </a:r>
          </a:p>
          <a:p>
            <a:pPr marL="342900" indent="-342900">
              <a:spcBef>
                <a:spcPct val="10000"/>
              </a:spcBef>
              <a:buClr>
                <a:schemeClr val="tx1"/>
              </a:buClr>
              <a:buSzPct val="75000"/>
              <a:buFont typeface="Monotype Sorts" pitchFamily="2" charset="2"/>
              <a:buChar char="u"/>
            </a:pPr>
            <a:r>
              <a:rPr lang="en-US" baseline="0" dirty="0">
                <a:latin typeface="Book Antiqua" pitchFamily="18" charset="0"/>
              </a:rPr>
              <a:t>Nanosecond (10</a:t>
            </a:r>
            <a:r>
              <a:rPr lang="en-US" baseline="30000" dirty="0">
                <a:latin typeface="Book Antiqua" pitchFamily="18" charset="0"/>
              </a:rPr>
              <a:t>-9</a:t>
            </a:r>
            <a:r>
              <a:rPr lang="en-US" baseline="0" dirty="0">
                <a:latin typeface="Book Antiqua" pitchFamily="18" charset="0"/>
              </a:rPr>
              <a:t> s) pulses are common</a:t>
            </a:r>
          </a:p>
          <a:p>
            <a:pPr marL="342900" indent="-342900">
              <a:spcBef>
                <a:spcPct val="10000"/>
              </a:spcBef>
              <a:buClr>
                <a:schemeClr val="tx1"/>
              </a:buClr>
              <a:buSzPct val="75000"/>
              <a:buFont typeface="Monotype Sorts" pitchFamily="2" charset="2"/>
              <a:buChar char="u"/>
            </a:pPr>
            <a:r>
              <a:rPr lang="en-US" baseline="0" dirty="0">
                <a:latin typeface="Book Antiqua" pitchFamily="18" charset="0"/>
              </a:rPr>
              <a:t>10</a:t>
            </a:r>
            <a:r>
              <a:rPr lang="en-US" baseline="30000" dirty="0">
                <a:latin typeface="Book Antiqua" pitchFamily="18" charset="0"/>
              </a:rPr>
              <a:t>-18</a:t>
            </a:r>
            <a:r>
              <a:rPr lang="en-US" baseline="0" dirty="0">
                <a:latin typeface="Book Antiqua" pitchFamily="18" charset="0"/>
              </a:rPr>
              <a:t> s (</a:t>
            </a:r>
            <a:r>
              <a:rPr lang="en-US" baseline="0" dirty="0" err="1">
                <a:latin typeface="Book Antiqua" pitchFamily="18" charset="0"/>
              </a:rPr>
              <a:t>attosecond</a:t>
            </a:r>
            <a:r>
              <a:rPr lang="en-US" baseline="0" dirty="0">
                <a:latin typeface="Book Antiqua" pitchFamily="18" charset="0"/>
              </a:rPr>
              <a:t>) pulses are possible</a:t>
            </a:r>
          </a:p>
        </p:txBody>
      </p:sp>
      <p:pic>
        <p:nvPicPr>
          <p:cNvPr id="731140" name="Picture 3076" descr="E:\MacFiles\Eichner\color scans\01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333" y="2209800"/>
            <a:ext cx="3981450" cy="258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132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r>
              <a:rPr lang="en-US"/>
              <a:t>Laser Propagation in a Medium</a:t>
            </a:r>
            <a:endParaRPr lang="en-US" dirty="0"/>
          </a:p>
        </p:txBody>
      </p:sp>
      <p:sp>
        <p:nvSpPr>
          <p:cNvPr id="109571" name="Rectangle 3"/>
          <p:cNvSpPr>
            <a:spLocks noGrp="1" noChangeArrowheads="1"/>
          </p:cNvSpPr>
          <p:nvPr>
            <p:ph idx="1"/>
          </p:nvPr>
        </p:nvSpPr>
        <p:spPr>
          <a:xfrm>
            <a:off x="685800" y="1773237"/>
            <a:ext cx="7772400" cy="1812925"/>
          </a:xfrm>
        </p:spPr>
        <p:txBody>
          <a:bodyPr>
            <a:normAutofit/>
          </a:bodyPr>
          <a:lstStyle/>
          <a:p>
            <a:r>
              <a:rPr lang="en-US" sz="2800" dirty="0"/>
              <a:t>As a Gaussian laser beam propagates through a medium such as air or water, it produces a profile as shown (exaggerated). It expands or “diverges” in space.</a:t>
            </a:r>
          </a:p>
        </p:txBody>
      </p:sp>
      <p:graphicFrame>
        <p:nvGraphicFramePr>
          <p:cNvPr id="109572" name="Object 4"/>
          <p:cNvGraphicFramePr>
            <a:graphicFrameLocks noChangeAspect="1"/>
          </p:cNvGraphicFramePr>
          <p:nvPr>
            <p:extLst>
              <p:ext uri="{D42A27DB-BD31-4B8C-83A1-F6EECF244321}">
                <p14:modId xmlns:p14="http://schemas.microsoft.com/office/powerpoint/2010/main" val="3983305024"/>
              </p:ext>
            </p:extLst>
          </p:nvPr>
        </p:nvGraphicFramePr>
        <p:xfrm>
          <a:off x="762000" y="3525837"/>
          <a:ext cx="7772400" cy="2951163"/>
        </p:xfrm>
        <a:graphic>
          <a:graphicData uri="http://schemas.openxmlformats.org/presentationml/2006/ole">
            <mc:AlternateContent xmlns:mc="http://schemas.openxmlformats.org/markup-compatibility/2006">
              <mc:Choice xmlns:v="urn:schemas-microsoft-com:vml" Requires="v">
                <p:oleObj spid="_x0000_s3278" name="Designer" r:id="rId4" imgW="5429880" imgH="2061720" progId="Designer">
                  <p:embed/>
                </p:oleObj>
              </mc:Choice>
              <mc:Fallback>
                <p:oleObj name="Designer" r:id="rId4" imgW="5429880" imgH="2061720" progId="Designer">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525837"/>
                        <a:ext cx="7772400" cy="29511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pic>
                </p:oleObj>
              </mc:Fallback>
            </mc:AlternateContent>
          </a:graphicData>
        </a:graphic>
      </p:graphicFrame>
    </p:spTree>
    <p:extLst>
      <p:ext uri="{BB962C8B-B14F-4D97-AF65-F5344CB8AC3E}">
        <p14:creationId xmlns:p14="http://schemas.microsoft.com/office/powerpoint/2010/main" val="4131323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fontScale="90000"/>
          </a:bodyPr>
          <a:lstStyle/>
          <a:p>
            <a:r>
              <a:rPr lang="en-US"/>
              <a:t>Beam Diameter vs. Range</a:t>
            </a:r>
            <a:endParaRPr lang="en-US" dirty="0"/>
          </a:p>
        </p:txBody>
      </p:sp>
      <p:sp>
        <p:nvSpPr>
          <p:cNvPr id="110595" name="Rectangle 3"/>
          <p:cNvSpPr>
            <a:spLocks noGrp="1" noChangeArrowheads="1"/>
          </p:cNvSpPr>
          <p:nvPr>
            <p:ph idx="1"/>
          </p:nvPr>
        </p:nvSpPr>
        <p:spPr>
          <a:xfrm>
            <a:off x="685800" y="1905000"/>
            <a:ext cx="7772400" cy="4191000"/>
          </a:xfrm>
        </p:spPr>
        <p:txBody>
          <a:bodyPr>
            <a:normAutofit/>
          </a:bodyPr>
          <a:lstStyle/>
          <a:p>
            <a:pPr>
              <a:lnSpc>
                <a:spcPct val="90000"/>
              </a:lnSpc>
            </a:pPr>
            <a:r>
              <a:rPr lang="en-US" sz="2000" dirty="0"/>
              <a:t>Beam Diameter, D</a:t>
            </a:r>
            <a:r>
              <a:rPr lang="en-US" sz="2000" baseline="-25000" dirty="0"/>
              <a:t>L</a:t>
            </a:r>
            <a:r>
              <a:rPr lang="en-US" sz="2000" dirty="0"/>
              <a:t>, of a Gaussian laser beam is a function of range, r, from the exit port or beam waist of the laser and can be calculated as</a:t>
            </a: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buFont typeface="Monotype Sorts" pitchFamily="2" charset="2"/>
              <a:buNone/>
            </a:pPr>
            <a:r>
              <a:rPr lang="en-US" sz="2400" dirty="0"/>
              <a:t>	</a:t>
            </a:r>
            <a:r>
              <a:rPr lang="en-US" sz="2000" dirty="0"/>
              <a:t>where a is the beam diameter and </a:t>
            </a:r>
            <a:r>
              <a:rPr lang="en-US" sz="2000" dirty="0">
                <a:latin typeface="Symbol" pitchFamily="18" charset="2"/>
              </a:rPr>
              <a:t>f</a:t>
            </a:r>
            <a:r>
              <a:rPr lang="en-US" sz="2000" dirty="0"/>
              <a:t> is the beam divergence (1/e).  </a:t>
            </a:r>
          </a:p>
          <a:p>
            <a:pPr>
              <a:lnSpc>
                <a:spcPct val="90000"/>
              </a:lnSpc>
            </a:pPr>
            <a:r>
              <a:rPr lang="en-US" sz="2000" dirty="0"/>
              <a:t>As the beam diameter spreads, the energy per/area decreases.  The irradiance decreases.</a:t>
            </a:r>
          </a:p>
          <a:p>
            <a:pPr>
              <a:lnSpc>
                <a:spcPct val="90000"/>
              </a:lnSpc>
            </a:pPr>
            <a:r>
              <a:rPr lang="en-US" sz="2000" dirty="0"/>
              <a:t>At some distance (r), the diameter will be large enough, and the irradiance will be safe.</a:t>
            </a:r>
          </a:p>
        </p:txBody>
      </p:sp>
      <p:pic>
        <p:nvPicPr>
          <p:cNvPr id="1105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895600"/>
            <a:ext cx="3505200" cy="8937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pic>
    </p:spTree>
    <p:extLst>
      <p:ext uri="{BB962C8B-B14F-4D97-AF65-F5344CB8AC3E}">
        <p14:creationId xmlns:p14="http://schemas.microsoft.com/office/powerpoint/2010/main" val="1539917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t>Atmospheric Effects</a:t>
            </a:r>
            <a:endParaRPr lang="en-US" dirty="0"/>
          </a:p>
        </p:txBody>
      </p:sp>
      <p:sp>
        <p:nvSpPr>
          <p:cNvPr id="111619" name="Rectangle 3"/>
          <p:cNvSpPr>
            <a:spLocks noGrp="1" noChangeArrowheads="1"/>
          </p:cNvSpPr>
          <p:nvPr>
            <p:ph idx="1"/>
          </p:nvPr>
        </p:nvSpPr>
        <p:spPr>
          <a:xfrm>
            <a:off x="685800" y="1981200"/>
            <a:ext cx="7772400" cy="4497387"/>
          </a:xfrm>
        </p:spPr>
        <p:txBody>
          <a:bodyPr/>
          <a:lstStyle/>
          <a:p>
            <a:pPr marL="0" indent="0">
              <a:buNone/>
            </a:pPr>
            <a:r>
              <a:rPr lang="en-US" sz="2400" dirty="0"/>
              <a:t>As electromagnetic radiation such as light propagates through the atmosphere or any material medium, its intensity is attenuated by absorption and scattering.  After propagating a distance, r, through the atmosphere, intensity, I, is given by</a:t>
            </a:r>
          </a:p>
          <a:p>
            <a:endParaRPr lang="en-US" sz="2400" dirty="0"/>
          </a:p>
          <a:p>
            <a:pPr marL="0" indent="0">
              <a:buNone/>
            </a:pPr>
            <a:endParaRPr lang="en-US" sz="2400" dirty="0"/>
          </a:p>
          <a:p>
            <a:pPr>
              <a:buFont typeface="Monotype Sorts" pitchFamily="2" charset="2"/>
              <a:buNone/>
            </a:pPr>
            <a:r>
              <a:rPr lang="en-US" sz="2400" dirty="0"/>
              <a:t>where I</a:t>
            </a:r>
            <a:r>
              <a:rPr lang="en-US" sz="2400" baseline="-25000" dirty="0"/>
              <a:t>0</a:t>
            </a:r>
            <a:r>
              <a:rPr lang="en-US" sz="2400" dirty="0"/>
              <a:t> is the initial intensity and </a:t>
            </a:r>
            <a:r>
              <a:rPr lang="en-US" sz="2400" dirty="0">
                <a:latin typeface="Symbol" pitchFamily="18" charset="2"/>
              </a:rPr>
              <a:t>m</a:t>
            </a:r>
            <a:r>
              <a:rPr lang="en-US" sz="2400" dirty="0"/>
              <a:t> is the atmospheric attenuation coefficient. This can be significant over kilometers at outdoor ranges, but is usually ignored in the laboratory.</a:t>
            </a:r>
            <a:endParaRPr lang="en-US" sz="2800" dirty="0"/>
          </a:p>
        </p:txBody>
      </p:sp>
      <p:pic>
        <p:nvPicPr>
          <p:cNvPr id="1116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994652"/>
            <a:ext cx="1905000" cy="7254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pic>
    </p:spTree>
    <p:extLst>
      <p:ext uri="{BB962C8B-B14F-4D97-AF65-F5344CB8AC3E}">
        <p14:creationId xmlns:p14="http://schemas.microsoft.com/office/powerpoint/2010/main" val="3606433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685800" y="1600200"/>
            <a:ext cx="7772400" cy="4495800"/>
          </a:xfrm>
        </p:spPr>
        <p:txBody>
          <a:bodyPr>
            <a:normAutofit fontScale="85000" lnSpcReduction="10000"/>
          </a:bodyPr>
          <a:lstStyle/>
          <a:p>
            <a:pPr marL="0" indent="0">
              <a:buNone/>
            </a:pPr>
            <a:r>
              <a:rPr lang="en-US" sz="1800" dirty="0"/>
              <a:t>   NPS Laser Safety training is not trivial.  You will be expected to be proficient with the Laser Safety information presented and apply that knowledge in your future Laser encounters.  I recommend you carve out a time and place conducive to absorbing a couple hours of important safety information</a:t>
            </a:r>
          </a:p>
          <a:p>
            <a:pPr marL="0" indent="0">
              <a:buNone/>
            </a:pPr>
            <a:r>
              <a:rPr lang="en-US" sz="1800" dirty="0"/>
              <a:t>   It consists of 6 modules and approximately 123 slides.  Each module takes about 10-20 minutes to review depending on experience with Laser Safety.  The Modules are:</a:t>
            </a:r>
          </a:p>
          <a:p>
            <a:pPr marL="0" indent="0">
              <a:buNone/>
            </a:pPr>
            <a:endParaRPr lang="en-US" sz="1800" dirty="0"/>
          </a:p>
          <a:p>
            <a:pPr lvl="1"/>
            <a:r>
              <a:rPr lang="en-US" sz="1600" dirty="0"/>
              <a:t>Laser Fundamentals</a:t>
            </a:r>
          </a:p>
          <a:p>
            <a:pPr lvl="1"/>
            <a:r>
              <a:rPr lang="en-US" sz="1600" dirty="0"/>
              <a:t>Terms, Definitions, and a Description of the Nominal Hazard Zone</a:t>
            </a:r>
          </a:p>
          <a:p>
            <a:pPr lvl="1"/>
            <a:r>
              <a:rPr lang="en-US" sz="1600" dirty="0"/>
              <a:t>Biohazards</a:t>
            </a:r>
          </a:p>
          <a:p>
            <a:pPr lvl="1"/>
            <a:r>
              <a:rPr lang="en-US" sz="1600" dirty="0"/>
              <a:t>Laser Classification, Control measures, and Accident Summaries</a:t>
            </a:r>
          </a:p>
          <a:p>
            <a:pPr lvl="1"/>
            <a:r>
              <a:rPr lang="en-US" sz="1600" dirty="0"/>
              <a:t>Eye and Skin Protection and Medical Surveillance</a:t>
            </a:r>
          </a:p>
          <a:p>
            <a:pPr lvl="1"/>
            <a:r>
              <a:rPr lang="en-US" sz="1600" dirty="0"/>
              <a:t>Laser Authorization and Approval, Lab and Range Requirements</a:t>
            </a:r>
          </a:p>
          <a:p>
            <a:pPr marL="457200" lvl="1" indent="0">
              <a:buNone/>
            </a:pPr>
            <a:endParaRPr lang="en-US" sz="1600" dirty="0"/>
          </a:p>
          <a:p>
            <a:pPr marL="0" indent="0">
              <a:buNone/>
            </a:pPr>
            <a:r>
              <a:rPr lang="en-US" sz="1800" b="1" dirty="0">
                <a:solidFill>
                  <a:srgbClr val="FF0000"/>
                </a:solidFill>
              </a:rPr>
              <a:t>   You must pass the </a:t>
            </a:r>
            <a:r>
              <a:rPr lang="en-US" sz="1800" b="1" u="sng" dirty="0">
                <a:solidFill>
                  <a:srgbClr val="FF0000"/>
                </a:solidFill>
              </a:rPr>
              <a:t>Quiz</a:t>
            </a:r>
            <a:r>
              <a:rPr lang="en-US" sz="1800" b="1" dirty="0">
                <a:solidFill>
                  <a:srgbClr val="FF0000"/>
                </a:solidFill>
              </a:rPr>
              <a:t> to work on lasers at NPS</a:t>
            </a:r>
            <a:r>
              <a:rPr lang="en-US" sz="1800" dirty="0">
                <a:solidFill>
                  <a:srgbClr val="FF0000"/>
                </a:solidFill>
              </a:rPr>
              <a:t>:  </a:t>
            </a:r>
            <a:r>
              <a:rPr lang="en-US" sz="1800" dirty="0"/>
              <a:t>If you are taking this training for the first time, there is a multiple choice quiz that follows the training.   </a:t>
            </a:r>
            <a:r>
              <a:rPr lang="en-US" sz="1800" u="sng" dirty="0"/>
              <a:t>Passing score on the quiz is 75%.</a:t>
            </a:r>
            <a:r>
              <a:rPr lang="en-US" sz="1800" dirty="0"/>
              <a:t>  The quiz emphasizes the practical aspects of laser fundamentals and laser safety.  All answers are in this Training.   The quiz is on Sakai.  You must be added to that site and take the quiz there.</a:t>
            </a:r>
            <a:endParaRPr lang="en-US" sz="2000" dirty="0"/>
          </a:p>
        </p:txBody>
      </p:sp>
    </p:spTree>
    <p:extLst>
      <p:ext uri="{BB962C8B-B14F-4D97-AF65-F5344CB8AC3E}">
        <p14:creationId xmlns:p14="http://schemas.microsoft.com/office/powerpoint/2010/main" val="403479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5" name="Rectangle 9"/>
          <p:cNvSpPr>
            <a:spLocks noGrp="1" noChangeArrowheads="1"/>
          </p:cNvSpPr>
          <p:nvPr>
            <p:ph type="title"/>
          </p:nvPr>
        </p:nvSpPr>
        <p:spPr/>
        <p:txBody>
          <a:bodyPr>
            <a:normAutofit fontScale="90000"/>
          </a:bodyPr>
          <a:lstStyle/>
          <a:p>
            <a:r>
              <a:rPr lang="en-US"/>
              <a:t>Light Interaction w/Materials</a:t>
            </a:r>
            <a:endParaRPr lang="en-US" dirty="0"/>
          </a:p>
        </p:txBody>
      </p:sp>
      <p:sp>
        <p:nvSpPr>
          <p:cNvPr id="55306" name="Rectangle 10"/>
          <p:cNvSpPr>
            <a:spLocks noGrp="1" noChangeArrowheads="1"/>
          </p:cNvSpPr>
          <p:nvPr>
            <p:ph idx="1"/>
          </p:nvPr>
        </p:nvSpPr>
        <p:spPr/>
        <p:txBody>
          <a:bodyPr/>
          <a:lstStyle/>
          <a:p>
            <a:r>
              <a:rPr lang="en-US" dirty="0"/>
              <a:t>Materials can</a:t>
            </a:r>
          </a:p>
          <a:p>
            <a:pPr lvl="1"/>
            <a:r>
              <a:rPr lang="en-US" dirty="0"/>
              <a:t>reflect light (e.g., mirrors)</a:t>
            </a:r>
          </a:p>
          <a:p>
            <a:pPr lvl="1"/>
            <a:r>
              <a:rPr lang="en-US" dirty="0"/>
              <a:t>transmit light (e.g., windows)</a:t>
            </a:r>
          </a:p>
          <a:p>
            <a:pPr lvl="1"/>
            <a:r>
              <a:rPr lang="en-US" dirty="0"/>
              <a:t>absorb light (e.g., tinted windows)</a:t>
            </a:r>
          </a:p>
        </p:txBody>
      </p:sp>
    </p:spTree>
    <p:extLst>
      <p:ext uri="{BB962C8B-B14F-4D97-AF65-F5344CB8AC3E}">
        <p14:creationId xmlns:p14="http://schemas.microsoft.com/office/powerpoint/2010/main" val="4266362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Reflections</a:t>
            </a:r>
            <a:endParaRPr lang="en-US" dirty="0"/>
          </a:p>
        </p:txBody>
      </p:sp>
      <p:sp>
        <p:nvSpPr>
          <p:cNvPr id="57347" name="Rectangle 3"/>
          <p:cNvSpPr>
            <a:spLocks noGrp="1" noChangeArrowheads="1"/>
          </p:cNvSpPr>
          <p:nvPr>
            <p:ph idx="1"/>
          </p:nvPr>
        </p:nvSpPr>
        <p:spPr>
          <a:xfrm>
            <a:off x="685800" y="1981200"/>
            <a:ext cx="7772400" cy="4419600"/>
          </a:xfrm>
        </p:spPr>
        <p:txBody>
          <a:bodyPr>
            <a:normAutofit/>
          </a:bodyPr>
          <a:lstStyle/>
          <a:p>
            <a:r>
              <a:rPr lang="en-US" sz="2000" dirty="0"/>
              <a:t>Specular</a:t>
            </a:r>
          </a:p>
          <a:p>
            <a:pPr lvl="1"/>
            <a:r>
              <a:rPr lang="en-US" sz="1800" dirty="0"/>
              <a:t>Mirror-like reflection</a:t>
            </a:r>
          </a:p>
          <a:p>
            <a:pPr lvl="1"/>
            <a:r>
              <a:rPr lang="en-US" sz="1800" dirty="0"/>
              <a:t>Surface imperfections much smaller than (&lt;1/10th) the wavelength of the incident optical radiation</a:t>
            </a:r>
          </a:p>
          <a:p>
            <a:pPr lvl="1"/>
            <a:r>
              <a:rPr lang="en-US" sz="1800" dirty="0"/>
              <a:t>Essentially equivalent power densities to the beam itself</a:t>
            </a:r>
          </a:p>
          <a:p>
            <a:r>
              <a:rPr lang="en-US" sz="2000" dirty="0"/>
              <a:t>Diffuse</a:t>
            </a:r>
          </a:p>
          <a:p>
            <a:pPr lvl="1"/>
            <a:r>
              <a:rPr lang="en-US" sz="1800" dirty="0"/>
              <a:t>Surface irregularities randomly oriented and significantly larger than </a:t>
            </a:r>
            <a:r>
              <a:rPr lang="en-US" sz="1800" dirty="0">
                <a:latin typeface="Symbol" pitchFamily="18" charset="2"/>
              </a:rPr>
              <a:t>l</a:t>
            </a:r>
          </a:p>
          <a:p>
            <a:pPr lvl="1"/>
            <a:r>
              <a:rPr lang="en-US" sz="1800" dirty="0">
                <a:latin typeface="Book Antiqua" pitchFamily="18" charset="0"/>
              </a:rPr>
              <a:t>Results in significantly reduced irradiance (power/area) because scattering results in up to 1/r (2D) or 1/r</a:t>
            </a:r>
            <a:r>
              <a:rPr lang="en-US" sz="1800" baseline="30000" dirty="0">
                <a:latin typeface="Book Antiqua" pitchFamily="18" charset="0"/>
              </a:rPr>
              <a:t>2</a:t>
            </a:r>
            <a:r>
              <a:rPr lang="en-US" sz="1800" dirty="0">
                <a:latin typeface="Book Antiqua" pitchFamily="18" charset="0"/>
              </a:rPr>
              <a:t> (3D) reduction in irradiance (r = distance from diffuse reflection)</a:t>
            </a:r>
          </a:p>
          <a:p>
            <a:r>
              <a:rPr lang="en-US" sz="2000" dirty="0"/>
              <a:t>Intermediate</a:t>
            </a:r>
          </a:p>
          <a:p>
            <a:pPr lvl="1"/>
            <a:r>
              <a:rPr lang="en-US" sz="1800" dirty="0"/>
              <a:t>Some blend between a perfect reflection and full scattering.</a:t>
            </a:r>
            <a:endParaRPr lang="en-US" sz="2000" dirty="0"/>
          </a:p>
        </p:txBody>
      </p:sp>
    </p:spTree>
    <p:extLst>
      <p:ext uri="{BB962C8B-B14F-4D97-AF65-F5344CB8AC3E}">
        <p14:creationId xmlns:p14="http://schemas.microsoft.com/office/powerpoint/2010/main" val="1766433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p:txBody>
          <a:bodyPr>
            <a:normAutofit fontScale="90000"/>
          </a:bodyPr>
          <a:lstStyle/>
          <a:p>
            <a:r>
              <a:rPr lang="en-US"/>
              <a:t>Reflection and Transmission Coefficients</a:t>
            </a:r>
            <a:endParaRPr lang="en-US" dirty="0"/>
          </a:p>
        </p:txBody>
      </p:sp>
      <p:sp>
        <p:nvSpPr>
          <p:cNvPr id="63493" name="Rectangle 5"/>
          <p:cNvSpPr>
            <a:spLocks noGrp="1" noChangeArrowheads="1"/>
          </p:cNvSpPr>
          <p:nvPr>
            <p:ph idx="1"/>
          </p:nvPr>
        </p:nvSpPr>
        <p:spPr>
          <a:xfrm>
            <a:off x="457200" y="1752600"/>
            <a:ext cx="8458200" cy="4953000"/>
          </a:xfrm>
        </p:spPr>
        <p:txBody>
          <a:bodyPr>
            <a:normAutofit fontScale="92500" lnSpcReduction="10000"/>
          </a:bodyPr>
          <a:lstStyle/>
          <a:p>
            <a:r>
              <a:rPr lang="en-US" sz="2400" dirty="0"/>
              <a:t>If light is incident on an interface separating two transmitting media (e.g., air/glass), some is reflected, some is transmitted, and some is absorbed.  </a:t>
            </a:r>
          </a:p>
          <a:p>
            <a:endParaRPr lang="en-US" sz="2400" dirty="0"/>
          </a:p>
          <a:p>
            <a:r>
              <a:rPr lang="en-US" sz="2400" dirty="0"/>
              <a:t>Where T ,R, and A are the transmission and reflection coefficients: </a:t>
            </a:r>
          </a:p>
          <a:p>
            <a:pPr marL="137160" indent="0" algn="ctr">
              <a:buNone/>
            </a:pPr>
            <a:r>
              <a:rPr lang="en-US" sz="2400" dirty="0"/>
              <a:t>T + R + A = 1.</a:t>
            </a:r>
          </a:p>
          <a:p>
            <a:endParaRPr lang="en-US" sz="2400" dirty="0"/>
          </a:p>
          <a:p>
            <a:r>
              <a:rPr lang="en-US" sz="2400" dirty="0"/>
              <a:t>Coefficients depend on material properties, the wavelength of the radiation, the angle of incidence, and potentially the polarization.</a:t>
            </a:r>
          </a:p>
          <a:p>
            <a:endParaRPr lang="en-US" sz="2400" dirty="0"/>
          </a:p>
          <a:p>
            <a:r>
              <a:rPr lang="en-US" sz="2400" dirty="0"/>
              <a:t>If no energy is absorbed, then T+R=1, and the material is theoretically unaffected by the energy </a:t>
            </a:r>
          </a:p>
        </p:txBody>
      </p:sp>
    </p:spTree>
    <p:extLst>
      <p:ext uri="{BB962C8B-B14F-4D97-AF65-F5344CB8AC3E}">
        <p14:creationId xmlns:p14="http://schemas.microsoft.com/office/powerpoint/2010/main" val="3790169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lnSpcReduction="10000"/>
          </a:bodyPr>
          <a:lstStyle/>
          <a:p>
            <a:r>
              <a:rPr lang="en-US" dirty="0"/>
              <a:t>Common to capture a diode laser output, refocus it into a fiber optic</a:t>
            </a:r>
          </a:p>
          <a:p>
            <a:r>
              <a:rPr lang="en-US" dirty="0"/>
              <a:t>Diameter matters</a:t>
            </a:r>
          </a:p>
          <a:p>
            <a:r>
              <a:rPr lang="en-US" dirty="0"/>
              <a:t>A temporal signal can be transferred very accurately, or energy can be spread</a:t>
            </a:r>
          </a:p>
          <a:p>
            <a:r>
              <a:rPr lang="en-US" dirty="0"/>
              <a:t>Watch for cracks, kinks, and loose fibers</a:t>
            </a:r>
          </a:p>
        </p:txBody>
      </p:sp>
      <p:sp>
        <p:nvSpPr>
          <p:cNvPr id="4" name="Title 3"/>
          <p:cNvSpPr>
            <a:spLocks noGrp="1"/>
          </p:cNvSpPr>
          <p:nvPr>
            <p:ph type="title"/>
          </p:nvPr>
        </p:nvSpPr>
        <p:spPr/>
        <p:txBody>
          <a:bodyPr/>
          <a:lstStyle/>
          <a:p>
            <a:r>
              <a:rPr lang="en-US" dirty="0"/>
              <a:t>Fiber Optics</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7903" y="1295400"/>
            <a:ext cx="21082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462" y="3790950"/>
            <a:ext cx="46101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76135" y="6400800"/>
            <a:ext cx="5266427" cy="338554"/>
          </a:xfrm>
          <a:prstGeom prst="rect">
            <a:avLst/>
          </a:prstGeom>
        </p:spPr>
        <p:txBody>
          <a:bodyPr wrap="square">
            <a:spAutoFit/>
          </a:bodyPr>
          <a:lstStyle/>
          <a:p>
            <a:r>
              <a:rPr lang="en-US" sz="1200" dirty="0"/>
              <a:t>"Optical fiber types" by </a:t>
            </a:r>
            <a:r>
              <a:rPr lang="en-US" sz="1200" dirty="0" err="1"/>
              <a:t>Mrzeon</a:t>
            </a:r>
            <a:r>
              <a:rPr lang="en-US" sz="1200" dirty="0"/>
              <a:t> - self-made, based on </a:t>
            </a:r>
            <a:r>
              <a:rPr lang="en-US" sz="1200" dirty="0" err="1"/>
              <a:t>Image:Tipos_fibra.jpg</a:t>
            </a:r>
            <a:r>
              <a:rPr lang="en-US" sz="1200" dirty="0"/>
              <a:t>. Licensed under CC BY-SA 3.0 via Commons - https://commons.wikimedia.org/wiki/File:Optical_fiber_types.svg#/media/File:Optical_fiber_types.svg</a:t>
            </a:r>
          </a:p>
        </p:txBody>
      </p:sp>
      <p:pic>
        <p:nvPicPr>
          <p:cNvPr id="13317" name="Picture 5" descr="https://www.thorlabs.com/images/TabImages/Pigtailed_Diode_Diagram_D1-3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876550"/>
            <a:ext cx="33337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599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a:t>Module Two</a:t>
            </a:r>
            <a:endParaRPr lang="en-US" dirty="0"/>
          </a:p>
        </p:txBody>
      </p:sp>
      <p:sp>
        <p:nvSpPr>
          <p:cNvPr id="4" name="Subtitle 3"/>
          <p:cNvSpPr>
            <a:spLocks noGrp="1"/>
          </p:cNvSpPr>
          <p:nvPr>
            <p:ph type="subTitle" idx="1"/>
          </p:nvPr>
        </p:nvSpPr>
        <p:spPr>
          <a:xfrm>
            <a:off x="609600" y="3200400"/>
            <a:ext cx="7924800" cy="1752600"/>
          </a:xfrm>
        </p:spPr>
        <p:txBody>
          <a:bodyPr>
            <a:normAutofit fontScale="92500" lnSpcReduction="20000"/>
          </a:bodyPr>
          <a:lstStyle/>
          <a:p>
            <a:r>
              <a:rPr lang="en-US" sz="4400" b="1"/>
              <a:t>Terms, Definitions, and a Description of the Nominal Hazard Zone</a:t>
            </a:r>
          </a:p>
          <a:p>
            <a:endParaRPr lang="en-US" sz="4400" b="1" dirty="0"/>
          </a:p>
        </p:txBody>
      </p:sp>
    </p:spTree>
    <p:extLst>
      <p:ext uri="{BB962C8B-B14F-4D97-AF65-F5344CB8AC3E}">
        <p14:creationId xmlns:p14="http://schemas.microsoft.com/office/powerpoint/2010/main" val="3438147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Definitions</a:t>
            </a:r>
            <a:endParaRPr lang="en-US" dirty="0"/>
          </a:p>
        </p:txBody>
      </p:sp>
      <p:sp>
        <p:nvSpPr>
          <p:cNvPr id="5" name="Content Placeholder 4"/>
          <p:cNvSpPr>
            <a:spLocks noGrp="1"/>
          </p:cNvSpPr>
          <p:nvPr>
            <p:ph idx="1"/>
          </p:nvPr>
        </p:nvSpPr>
        <p:spPr/>
        <p:txBody>
          <a:bodyPr>
            <a:normAutofit/>
          </a:bodyPr>
          <a:lstStyle/>
          <a:p>
            <a:r>
              <a:rPr lang="en-US" sz="1600" b="1" u="sng" dirty="0"/>
              <a:t>Laser Systems Safety Officer (LSSO) </a:t>
            </a:r>
            <a:r>
              <a:rPr lang="en-US" sz="1600" dirty="0"/>
              <a:t>– The officer who is trained, certified, and designated by the command to conduct the command’s laser safety program.  Generally each command has one LSSO.</a:t>
            </a:r>
          </a:p>
          <a:p>
            <a:endParaRPr lang="en-US" sz="1600" dirty="0"/>
          </a:p>
          <a:p>
            <a:r>
              <a:rPr lang="en-US" sz="1600" b="1" u="sng" dirty="0"/>
              <a:t>Range Laser Safety Officer (RLSO) </a:t>
            </a:r>
            <a:r>
              <a:rPr lang="en-US" sz="1600" dirty="0"/>
              <a:t>– A person, qualified at least as a Technical Laser Safety Officer, who is also designated by the command to perform the functions of a Range Laser Safety for outdoor use of lasers. </a:t>
            </a:r>
          </a:p>
          <a:p>
            <a:endParaRPr lang="en-US" sz="1600" dirty="0"/>
          </a:p>
          <a:p>
            <a:r>
              <a:rPr lang="en-US" sz="1600" b="1" u="sng" dirty="0"/>
              <a:t>Designated Laser Custodian </a:t>
            </a:r>
            <a:r>
              <a:rPr lang="en-US" sz="1600" dirty="0"/>
              <a:t>– A permitted and trained NPS faculty, staff, student, or contractor who has been authorized to possess, use, and supervise other trained designated laser workers in the use of command approved class 3B or 4 lasers.</a:t>
            </a:r>
          </a:p>
          <a:p>
            <a:endParaRPr lang="en-US" sz="1600" dirty="0"/>
          </a:p>
          <a:p>
            <a:r>
              <a:rPr lang="en-US" sz="1600" b="1" u="sng" dirty="0"/>
              <a:t>Designated Laser Worker </a:t>
            </a:r>
            <a:r>
              <a:rPr lang="en-US" sz="1600" dirty="0"/>
              <a:t>– A member of the NPS faculty, staff, or student who has been trained in general laser safety and is authorized to receive system specific training and use class 3B and 4 lasers under the permit, and authority of a Laser Custodian.  </a:t>
            </a:r>
          </a:p>
        </p:txBody>
      </p:sp>
    </p:spTree>
    <p:extLst>
      <p:ext uri="{BB962C8B-B14F-4D97-AF65-F5344CB8AC3E}">
        <p14:creationId xmlns:p14="http://schemas.microsoft.com/office/powerpoint/2010/main" val="109968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050"/>
          <p:cNvSpPr>
            <a:spLocks noGrp="1" noChangeArrowheads="1"/>
          </p:cNvSpPr>
          <p:nvPr>
            <p:ph type="title"/>
          </p:nvPr>
        </p:nvSpPr>
        <p:spPr/>
        <p:txBody>
          <a:bodyPr/>
          <a:lstStyle/>
          <a:p>
            <a:r>
              <a:rPr lang="en-US"/>
              <a:t>Definitions</a:t>
            </a:r>
            <a:endParaRPr lang="en-US" dirty="0"/>
          </a:p>
        </p:txBody>
      </p:sp>
      <p:sp>
        <p:nvSpPr>
          <p:cNvPr id="694275" name="Rectangle 2051"/>
          <p:cNvSpPr>
            <a:spLocks noGrp="1" noChangeArrowheads="1"/>
          </p:cNvSpPr>
          <p:nvPr>
            <p:ph idx="1"/>
          </p:nvPr>
        </p:nvSpPr>
        <p:spPr>
          <a:xfrm>
            <a:off x="685800" y="2057400"/>
            <a:ext cx="7772400" cy="4038600"/>
          </a:xfrm>
        </p:spPr>
        <p:txBody>
          <a:bodyPr/>
          <a:lstStyle/>
          <a:p>
            <a:r>
              <a:rPr lang="en-US" sz="2400" b="1" dirty="0"/>
              <a:t>Continuous Wave (CW) laser.</a:t>
            </a:r>
            <a:r>
              <a:rPr lang="en-US" sz="2400" dirty="0"/>
              <a:t>  A laser operating with a continuous output for a period of </a:t>
            </a:r>
            <a:r>
              <a:rPr lang="en-US" sz="2400" dirty="0">
                <a:sym typeface="Symbol" pitchFamily="18" charset="2"/>
              </a:rPr>
              <a:t></a:t>
            </a:r>
            <a:r>
              <a:rPr lang="en-US" sz="2400" dirty="0"/>
              <a:t> 0.25 seconds.</a:t>
            </a:r>
          </a:p>
          <a:p>
            <a:r>
              <a:rPr lang="en-US" sz="2400" b="1" dirty="0"/>
              <a:t>Pulsed Laser.</a:t>
            </a:r>
            <a:r>
              <a:rPr lang="en-US" sz="2400" dirty="0"/>
              <a:t>  A laser which delivers its energy in the form of a single pulse or a train of pulses.  The duration of a pulse is &lt; 0.25 s.</a:t>
            </a:r>
          </a:p>
          <a:p>
            <a:r>
              <a:rPr lang="en-US" sz="2400" b="1" dirty="0"/>
              <a:t>Repetitively Pulsed Laser (RPL).</a:t>
            </a:r>
            <a:r>
              <a:rPr lang="en-US" sz="2400" dirty="0"/>
              <a:t>  A laser with multiple pulses of radiant energy occurring in a sequence. The pulse repetition frequency must be ≥ 1 Pulse/sec for a laser to be considered “pulsed”</a:t>
            </a:r>
          </a:p>
        </p:txBody>
      </p:sp>
    </p:spTree>
    <p:extLst>
      <p:ext uri="{BB962C8B-B14F-4D97-AF65-F5344CB8AC3E}">
        <p14:creationId xmlns:p14="http://schemas.microsoft.com/office/powerpoint/2010/main" val="1281520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noChangeArrowheads="1"/>
          </p:cNvSpPr>
          <p:nvPr>
            <p:ph type="title"/>
          </p:nvPr>
        </p:nvSpPr>
        <p:spPr/>
        <p:txBody>
          <a:bodyPr/>
          <a:lstStyle/>
          <a:p>
            <a:r>
              <a:rPr lang="en-US"/>
              <a:t>Definitions </a:t>
            </a:r>
            <a:endParaRPr lang="en-US" dirty="0"/>
          </a:p>
        </p:txBody>
      </p:sp>
      <p:sp>
        <p:nvSpPr>
          <p:cNvPr id="99333" name="Rectangle 5"/>
          <p:cNvSpPr>
            <a:spLocks noGrp="1" noChangeArrowheads="1"/>
          </p:cNvSpPr>
          <p:nvPr>
            <p:ph idx="1"/>
          </p:nvPr>
        </p:nvSpPr>
        <p:spPr>
          <a:xfrm>
            <a:off x="685800" y="1598613"/>
            <a:ext cx="7772400" cy="4497387"/>
          </a:xfrm>
        </p:spPr>
        <p:txBody>
          <a:bodyPr>
            <a:normAutofit lnSpcReduction="10000"/>
          </a:bodyPr>
          <a:lstStyle/>
          <a:p>
            <a:r>
              <a:rPr lang="en-US" sz="2400" b="1" dirty="0"/>
              <a:t>Power.  </a:t>
            </a:r>
            <a:r>
              <a:rPr lang="en-US" sz="2400" dirty="0"/>
              <a:t>Energy per unit time Unit: watt (W)</a:t>
            </a:r>
          </a:p>
          <a:p>
            <a:endParaRPr lang="en-US" sz="2400" dirty="0"/>
          </a:p>
          <a:p>
            <a:r>
              <a:rPr lang="en-US" sz="2400" b="1" dirty="0"/>
              <a:t>Irradiance.</a:t>
            </a:r>
            <a:r>
              <a:rPr lang="en-US" sz="2400" dirty="0"/>
              <a:t>  Radiant power incident per unit area upon a surface.  Unit: watt per square centimeter (W/cm</a:t>
            </a:r>
            <a:r>
              <a:rPr lang="en-US" sz="2400" baseline="30000" dirty="0"/>
              <a:t>2</a:t>
            </a:r>
            <a:r>
              <a:rPr lang="en-US" sz="2400" dirty="0"/>
              <a:t>).</a:t>
            </a:r>
          </a:p>
          <a:p>
            <a:endParaRPr lang="en-US" sz="2400" dirty="0"/>
          </a:p>
          <a:p>
            <a:r>
              <a:rPr lang="en-US" sz="2400" b="1" dirty="0"/>
              <a:t>Radiant energy (Q). </a:t>
            </a:r>
            <a:r>
              <a:rPr lang="en-US" sz="2400" dirty="0"/>
              <a:t> Energy emitted, transferred, or received as radiation.  Unit: joule (J).</a:t>
            </a:r>
          </a:p>
          <a:p>
            <a:endParaRPr lang="en-US" sz="2400" dirty="0"/>
          </a:p>
          <a:p>
            <a:r>
              <a:rPr lang="en-US" sz="2400" b="1" dirty="0"/>
              <a:t>Radiant exposure (H)</a:t>
            </a:r>
            <a:r>
              <a:rPr lang="en-US" sz="2400" dirty="0"/>
              <a:t>.  Surface density of the radiant energy received.  Unit: joules per square centimeter (J/cm</a:t>
            </a:r>
            <a:r>
              <a:rPr lang="en-US" sz="2400" baseline="30000" dirty="0"/>
              <a:t>2</a:t>
            </a:r>
            <a:r>
              <a:rPr lang="en-US" sz="2400" dirty="0"/>
              <a:t>).</a:t>
            </a:r>
            <a:endParaRPr lang="en-US" sz="2800" dirty="0"/>
          </a:p>
        </p:txBody>
      </p:sp>
    </p:spTree>
    <p:extLst>
      <p:ext uri="{BB962C8B-B14F-4D97-AF65-F5344CB8AC3E}">
        <p14:creationId xmlns:p14="http://schemas.microsoft.com/office/powerpoint/2010/main" val="3308597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p:txBody>
          <a:bodyPr/>
          <a:lstStyle/>
          <a:p>
            <a:r>
              <a:rPr lang="en-US"/>
              <a:t>Definitions</a:t>
            </a:r>
            <a:endParaRPr lang="en-US" dirty="0"/>
          </a:p>
        </p:txBody>
      </p:sp>
      <p:sp>
        <p:nvSpPr>
          <p:cNvPr id="93189" name="Rectangle 5"/>
          <p:cNvSpPr>
            <a:spLocks noGrp="1" noChangeArrowheads="1"/>
          </p:cNvSpPr>
          <p:nvPr>
            <p:ph idx="1"/>
          </p:nvPr>
        </p:nvSpPr>
        <p:spPr>
          <a:xfrm>
            <a:off x="685800" y="1676400"/>
            <a:ext cx="8229600" cy="5105400"/>
          </a:xfrm>
        </p:spPr>
        <p:txBody>
          <a:bodyPr>
            <a:normAutofit lnSpcReduction="10000"/>
          </a:bodyPr>
          <a:lstStyle/>
          <a:p>
            <a:pPr marL="137160" indent="0">
              <a:buNone/>
            </a:pPr>
            <a:r>
              <a:rPr lang="en-US" sz="2000" b="1" u="sng" dirty="0"/>
              <a:t>Maximum Permissible Exposure </a:t>
            </a:r>
            <a:r>
              <a:rPr lang="en-US" sz="2000" b="1" dirty="0"/>
              <a:t>(MPE).</a:t>
            </a:r>
            <a:r>
              <a:rPr lang="en-US" sz="2000" dirty="0"/>
              <a:t>  Def: </a:t>
            </a:r>
            <a:r>
              <a:rPr lang="en-US" sz="2000" b="1" i="1" dirty="0"/>
              <a:t>The level of laser irradiation or radiant exposure to which a person may be exposed without hazardous effect or adverse biological changes in the eye or skin</a:t>
            </a:r>
            <a:r>
              <a:rPr lang="en-US" sz="2000" dirty="0"/>
              <a:t>. </a:t>
            </a:r>
          </a:p>
          <a:p>
            <a:r>
              <a:rPr lang="en-US" sz="2000" dirty="0"/>
              <a:t>Note that this is a </a:t>
            </a:r>
            <a:r>
              <a:rPr lang="en-US" sz="2000" b="1" dirty="0">
                <a:solidFill>
                  <a:schemeClr val="tx1">
                    <a:lumMod val="20000"/>
                    <a:lumOff val="80000"/>
                  </a:schemeClr>
                </a:solidFill>
              </a:rPr>
              <a:t>property of the biology of the eye or skin</a:t>
            </a:r>
            <a:r>
              <a:rPr lang="en-US" sz="2000" b="1" dirty="0"/>
              <a:t> </a:t>
            </a:r>
            <a:r>
              <a:rPr lang="en-US" sz="2000" dirty="0"/>
              <a:t>and varies with wavelength and exposure time.  It is a biological limit, and </a:t>
            </a:r>
            <a:r>
              <a:rPr lang="en-US" sz="2000" u="sng" dirty="0"/>
              <a:t>not dependent on the </a:t>
            </a:r>
            <a:r>
              <a:rPr lang="en-US" sz="2000" i="1" u="sng" dirty="0"/>
              <a:t>power</a:t>
            </a:r>
            <a:r>
              <a:rPr lang="en-US" sz="2000" u="sng" dirty="0"/>
              <a:t> of the laser involved in the exposure.</a:t>
            </a:r>
          </a:p>
          <a:p>
            <a:endParaRPr lang="en-US" sz="2000" u="sng" dirty="0"/>
          </a:p>
          <a:p>
            <a:r>
              <a:rPr lang="en-US" sz="2000" dirty="0"/>
              <a:t>MPE is an important quantity.  Typically specified in W/cm</a:t>
            </a:r>
            <a:r>
              <a:rPr lang="en-US" sz="2000" baseline="30000" dirty="0"/>
              <a:t>2</a:t>
            </a:r>
            <a:r>
              <a:rPr lang="en-US" sz="2000" dirty="0"/>
              <a:t> for continuous wave events or J/cm</a:t>
            </a:r>
            <a:r>
              <a:rPr lang="en-US" sz="2000" baseline="30000" dirty="0"/>
              <a:t>2</a:t>
            </a:r>
            <a:r>
              <a:rPr lang="en-US" sz="2000" dirty="0"/>
              <a:t> for pulsed events, it is a measure of power or energy “allowed” to enter the eye or hit an area of skin.  </a:t>
            </a:r>
          </a:p>
          <a:p>
            <a:endParaRPr lang="en-US" sz="2000" dirty="0"/>
          </a:p>
          <a:p>
            <a:r>
              <a:rPr lang="en-US" sz="2000" dirty="0"/>
              <a:t>Again, MPE does not depend on laser power.  But all else equal, a more powerful laser can more readily exceeded an MPE </a:t>
            </a:r>
          </a:p>
        </p:txBody>
      </p:sp>
    </p:spTree>
    <p:extLst>
      <p:ext uri="{BB962C8B-B14F-4D97-AF65-F5344CB8AC3E}">
        <p14:creationId xmlns:p14="http://schemas.microsoft.com/office/powerpoint/2010/main" val="2611220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Definitions</a:t>
            </a:r>
            <a:endParaRPr lang="en-US" dirty="0"/>
          </a:p>
        </p:txBody>
      </p:sp>
      <p:sp>
        <p:nvSpPr>
          <p:cNvPr id="3" name="Content Placeholder 2"/>
          <p:cNvSpPr>
            <a:spLocks noGrp="1"/>
          </p:cNvSpPr>
          <p:nvPr>
            <p:ph idx="1"/>
          </p:nvPr>
        </p:nvSpPr>
        <p:spPr>
          <a:xfrm>
            <a:off x="457200" y="1828800"/>
            <a:ext cx="8458200" cy="4709160"/>
          </a:xfrm>
        </p:spPr>
        <p:txBody>
          <a:bodyPr>
            <a:normAutofit/>
          </a:bodyPr>
          <a:lstStyle/>
          <a:p>
            <a:r>
              <a:rPr lang="en-US" sz="2400" b="1" u="sng" dirty="0"/>
              <a:t>Accessible Emission Limit </a:t>
            </a:r>
            <a:r>
              <a:rPr lang="en-US" sz="2400" b="1" dirty="0"/>
              <a:t>(AEL).</a:t>
            </a:r>
            <a:r>
              <a:rPr lang="en-US" sz="2400" dirty="0"/>
              <a:t> The maximum accessible emission level permitted within a particular class of lasers.  Unlike MPE  from the previous slide this measure is used as a means to classify lasers, this property can vary considering </a:t>
            </a:r>
            <a:r>
              <a:rPr lang="en-US" sz="2400" b="1" i="1" dirty="0"/>
              <a:t>the class </a:t>
            </a:r>
            <a:r>
              <a:rPr lang="en-US" sz="2400" dirty="0"/>
              <a:t>the laser.</a:t>
            </a:r>
          </a:p>
          <a:p>
            <a:endParaRPr lang="en-US" sz="2400" dirty="0"/>
          </a:p>
          <a:p>
            <a:endParaRPr lang="en-US" sz="2400" dirty="0"/>
          </a:p>
          <a:p>
            <a:r>
              <a:rPr lang="en-US" sz="2400" dirty="0"/>
              <a:t>“For this laser, in this application, what is the maximum power [or radiant energy] that will still be Class X?”</a:t>
            </a:r>
          </a:p>
          <a:p>
            <a:pPr marL="0" indent="0">
              <a:buNone/>
            </a:pPr>
            <a:endParaRPr lang="en-US" sz="2400" dirty="0"/>
          </a:p>
        </p:txBody>
      </p:sp>
    </p:spTree>
    <p:extLst>
      <p:ext uri="{BB962C8B-B14F-4D97-AF65-F5344CB8AC3E}">
        <p14:creationId xmlns:p14="http://schemas.microsoft.com/office/powerpoint/2010/main" val="277875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Module One</a:t>
            </a:r>
            <a:endParaRPr lang="en-US" dirty="0"/>
          </a:p>
        </p:txBody>
      </p:sp>
      <p:sp>
        <p:nvSpPr>
          <p:cNvPr id="4" name="Subtitle 3"/>
          <p:cNvSpPr>
            <a:spLocks noGrp="1"/>
          </p:cNvSpPr>
          <p:nvPr>
            <p:ph type="subTitle" idx="1"/>
          </p:nvPr>
        </p:nvSpPr>
        <p:spPr/>
        <p:txBody>
          <a:bodyPr>
            <a:normAutofit/>
          </a:bodyPr>
          <a:lstStyle/>
          <a:p>
            <a:r>
              <a:rPr lang="en-US" sz="4400" b="1">
                <a:effectLst>
                  <a:outerShdw blurRad="38100" dist="38100" dir="2700000" algn="tl">
                    <a:srgbClr val="000000">
                      <a:alpha val="43137"/>
                    </a:srgbClr>
                  </a:outerShdw>
                </a:effectLst>
              </a:rPr>
              <a:t>Laser Fundamentals</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0839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title"/>
          </p:nvPr>
        </p:nvSpPr>
        <p:spPr/>
        <p:txBody>
          <a:bodyPr/>
          <a:lstStyle/>
          <a:p>
            <a:r>
              <a:rPr lang="en-US"/>
              <a:t>Definitions </a:t>
            </a:r>
            <a:endParaRPr lang="en-US" dirty="0"/>
          </a:p>
        </p:txBody>
      </p:sp>
      <p:sp>
        <p:nvSpPr>
          <p:cNvPr id="98309" name="Rectangle 5"/>
          <p:cNvSpPr>
            <a:spLocks noGrp="1" noChangeArrowheads="1"/>
          </p:cNvSpPr>
          <p:nvPr>
            <p:ph idx="1"/>
          </p:nvPr>
        </p:nvSpPr>
        <p:spPr>
          <a:xfrm>
            <a:off x="685800" y="1598613"/>
            <a:ext cx="7772400" cy="4497387"/>
          </a:xfrm>
        </p:spPr>
        <p:txBody>
          <a:bodyPr/>
          <a:lstStyle/>
          <a:p>
            <a:r>
              <a:rPr lang="en-US" sz="2400" b="1" u="sng" dirty="0"/>
              <a:t>Nominal Ocular Hazard Distance </a:t>
            </a:r>
            <a:r>
              <a:rPr lang="en-US" sz="2400" b="1" dirty="0"/>
              <a:t>(NOHD).</a:t>
            </a:r>
            <a:r>
              <a:rPr lang="en-US" sz="2400" dirty="0"/>
              <a:t>  The distance along the axis of the laser beam beyond which the MPE is not exceeded (referred to as </a:t>
            </a:r>
            <a:r>
              <a:rPr lang="en-US" sz="2400" dirty="0" err="1"/>
              <a:t>r</a:t>
            </a:r>
            <a:r>
              <a:rPr lang="en-US" sz="2400" baseline="-25000" dirty="0" err="1"/>
              <a:t>NOHD</a:t>
            </a:r>
            <a:r>
              <a:rPr lang="en-US" sz="2400" dirty="0"/>
              <a:t> in ANSI Z136.1).</a:t>
            </a:r>
          </a:p>
          <a:p>
            <a:endParaRPr lang="en-US" sz="2400" b="1" dirty="0"/>
          </a:p>
          <a:p>
            <a:r>
              <a:rPr lang="en-US" sz="2400" b="1" u="sng" dirty="0"/>
              <a:t>Nominal Hazard Zone </a:t>
            </a:r>
            <a:r>
              <a:rPr lang="en-US" sz="2400" b="1" dirty="0"/>
              <a:t>(NHZ).</a:t>
            </a:r>
            <a:r>
              <a:rPr lang="en-US" sz="2400" dirty="0"/>
              <a:t>  The NHZ describes the space (i.e. 3D volume) within which the level of the direct, reflected or scattered radiation during operation exceeds MPE.  Exposure levels beyond the boundary of the NHZ are below the applicable MPE.</a:t>
            </a:r>
          </a:p>
        </p:txBody>
      </p:sp>
    </p:spTree>
    <p:extLst>
      <p:ext uri="{BB962C8B-B14F-4D97-AF65-F5344CB8AC3E}">
        <p14:creationId xmlns:p14="http://schemas.microsoft.com/office/powerpoint/2010/main" val="406402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Nominal Hazard Zone Description</a:t>
            </a:r>
            <a:endParaRPr lang="en-US" dirty="0"/>
          </a:p>
        </p:txBody>
      </p:sp>
      <p:sp>
        <p:nvSpPr>
          <p:cNvPr id="5" name="Content Placeholder 4"/>
          <p:cNvSpPr>
            <a:spLocks noGrp="1"/>
          </p:cNvSpPr>
          <p:nvPr>
            <p:ph idx="1"/>
          </p:nvPr>
        </p:nvSpPr>
        <p:spPr/>
        <p:txBody>
          <a:bodyPr/>
          <a:lstStyle/>
          <a:p>
            <a:r>
              <a:rPr lang="en-US" sz="2000" dirty="0"/>
              <a:t>The three dimensional volume that contains the single dimensional NOHD applied in all feasible directions</a:t>
            </a:r>
          </a:p>
          <a:p>
            <a:r>
              <a:rPr lang="en-US" sz="2000" dirty="0"/>
              <a:t>When the NOHD is long (e.g. longer than the dimensions of the laser enclosure) and reflections are feasible, then the NHZ generally just becomes the physical barriers of the laser enclosure area or lab i.e. walls, ceilings, and floors</a:t>
            </a:r>
          </a:p>
          <a:p>
            <a:r>
              <a:rPr lang="en-US" sz="2000" dirty="0"/>
              <a:t>Inside the NHZ, personal protective equipment (PPE) such as eyewear is required</a:t>
            </a:r>
          </a:p>
          <a:p>
            <a:r>
              <a:rPr lang="en-US" sz="2000" dirty="0"/>
              <a:t>Outside the NHZ PPE is not required</a:t>
            </a:r>
          </a:p>
          <a:p>
            <a:r>
              <a:rPr lang="en-US" sz="2000" dirty="0"/>
              <a:t>NHZ required to be posted and controlled</a:t>
            </a:r>
          </a:p>
          <a:p>
            <a:r>
              <a:rPr lang="en-US" sz="2000" dirty="0"/>
              <a:t>The NHZ may be different for the eyes and skin and will generally just be specified as the most restrictive of the two</a:t>
            </a:r>
          </a:p>
        </p:txBody>
      </p:sp>
    </p:spTree>
    <p:extLst>
      <p:ext uri="{BB962C8B-B14F-4D97-AF65-F5344CB8AC3E}">
        <p14:creationId xmlns:p14="http://schemas.microsoft.com/office/powerpoint/2010/main" val="1542464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p:txBody>
          <a:bodyPr/>
          <a:lstStyle/>
          <a:p>
            <a:r>
              <a:rPr lang="en-US"/>
              <a:t>Definitions </a:t>
            </a:r>
            <a:endParaRPr lang="en-US" dirty="0"/>
          </a:p>
        </p:txBody>
      </p:sp>
      <p:sp>
        <p:nvSpPr>
          <p:cNvPr id="94213" name="Rectangle 5"/>
          <p:cNvSpPr>
            <a:spLocks noGrp="1" noChangeArrowheads="1"/>
          </p:cNvSpPr>
          <p:nvPr>
            <p:ph idx="1"/>
          </p:nvPr>
        </p:nvSpPr>
        <p:spPr/>
        <p:txBody>
          <a:bodyPr>
            <a:normAutofit/>
          </a:bodyPr>
          <a:lstStyle/>
          <a:p>
            <a:pPr>
              <a:lnSpc>
                <a:spcPct val="90000"/>
              </a:lnSpc>
            </a:pPr>
            <a:r>
              <a:rPr lang="en-US" sz="2400" b="1" u="sng" dirty="0"/>
              <a:t>Beam Diameter</a:t>
            </a:r>
            <a:r>
              <a:rPr lang="en-US" sz="2400" dirty="0"/>
              <a:t>. The distance between diametrically opposed points in that cross-section of a laser beam where the irradiance is 1/e (0.368) times the peak irradiance (or radiant exposure for a pulsed laser).</a:t>
            </a:r>
          </a:p>
          <a:p>
            <a:pPr>
              <a:lnSpc>
                <a:spcPct val="90000"/>
              </a:lnSpc>
            </a:pPr>
            <a:endParaRPr lang="en-US" sz="2400" dirty="0"/>
          </a:p>
          <a:p>
            <a:pPr>
              <a:lnSpc>
                <a:spcPct val="90000"/>
              </a:lnSpc>
            </a:pPr>
            <a:r>
              <a:rPr lang="en-US" sz="2400" b="1" u="sng" dirty="0"/>
              <a:t>Divergence</a:t>
            </a:r>
            <a:r>
              <a:rPr lang="en-US" sz="2400" b="1" dirty="0"/>
              <a:t>. </a:t>
            </a:r>
            <a:r>
              <a:rPr lang="en-US" sz="2400" dirty="0"/>
              <a:t>The increase in the diameter of the laser beam with distance from the exit aperture, based on the full angle at the point where the irradiance (or radiant exposure for pulsed lasers) is 1/e times the maximum value.</a:t>
            </a:r>
          </a:p>
        </p:txBody>
      </p:sp>
    </p:spTree>
    <p:extLst>
      <p:ext uri="{BB962C8B-B14F-4D97-AF65-F5344CB8AC3E}">
        <p14:creationId xmlns:p14="http://schemas.microsoft.com/office/powerpoint/2010/main" val="653814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1028"/>
          <p:cNvSpPr>
            <a:spLocks noGrp="1" noChangeArrowheads="1"/>
          </p:cNvSpPr>
          <p:nvPr>
            <p:ph type="title"/>
          </p:nvPr>
        </p:nvSpPr>
        <p:spPr/>
        <p:txBody>
          <a:bodyPr/>
          <a:lstStyle/>
          <a:p>
            <a:r>
              <a:rPr lang="en-US"/>
              <a:t>Definitions </a:t>
            </a:r>
            <a:endParaRPr lang="en-US" dirty="0"/>
          </a:p>
        </p:txBody>
      </p:sp>
      <mc:AlternateContent xmlns:mc="http://schemas.openxmlformats.org/markup-compatibility/2006" xmlns:a14="http://schemas.microsoft.com/office/drawing/2010/main">
        <mc:Choice Requires="a14">
          <p:sp>
            <p:nvSpPr>
              <p:cNvPr id="100357" name="Rectangle 1029"/>
              <p:cNvSpPr>
                <a:spLocks noGrp="1" noChangeArrowheads="1"/>
              </p:cNvSpPr>
              <p:nvPr>
                <p:ph idx="1"/>
              </p:nvPr>
            </p:nvSpPr>
            <p:spPr/>
            <p:txBody>
              <a:bodyPr/>
              <a:lstStyle/>
              <a:p>
                <a:r>
                  <a:rPr lang="en-US" sz="2800" b="1" u="sng" dirty="0"/>
                  <a:t>Optical Density </a:t>
                </a:r>
                <a:r>
                  <a:rPr lang="en-US" sz="2800" b="1" dirty="0"/>
                  <a:t>(OD).</a:t>
                </a:r>
                <a:r>
                  <a:rPr lang="en-US" sz="2800" dirty="0"/>
                  <a:t>  </a:t>
                </a:r>
                <a:r>
                  <a:rPr lang="en-US" sz="2400" dirty="0"/>
                  <a:t>For Laser Safety purposes this is defined as the logarithm to the base ten of the ratio of the power density through the limiting aperture to the AEL for a class 1 laser.  Functionally it is a measure of the ability of a medium, such as protective eyewear, to attenuate incident light to class 1 (or 2 for visible lasers) levels:</a:t>
                </a:r>
              </a:p>
              <a:p>
                <a:endParaRPr lang="en-US" dirty="0"/>
              </a:p>
              <a:p>
                <a:pPr marL="585216" lvl="2" indent="0">
                  <a:buNone/>
                </a:pPr>
                <a14:m>
                  <m:oMath xmlns:m="http://schemas.openxmlformats.org/officeDocument/2006/math">
                    <m:r>
                      <a:rPr lang="en-US" b="0" i="1" smtClean="0">
                        <a:latin typeface="Cambria Math"/>
                      </a:rPr>
                      <m:t>𝑂𝐷</m:t>
                    </m:r>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𝑙𝑜𝑔</m:t>
                        </m:r>
                      </m:e>
                      <m:sub>
                        <m:r>
                          <a:rPr lang="en-US" b="0" i="1" smtClean="0">
                            <a:latin typeface="Cambria Math"/>
                          </a:rPr>
                          <m:t>10</m:t>
                        </m:r>
                      </m:sub>
                    </m:sSub>
                    <m:r>
                      <a:rPr lang="en-US" b="0" i="1" smtClean="0">
                        <a:latin typeface="Cambria Math"/>
                      </a:rPr>
                      <m:t>(</m:t>
                    </m:r>
                    <m:f>
                      <m:fPr>
                        <m:ctrlPr>
                          <a:rPr lang="en-US" b="0" i="1" smtClean="0">
                            <a:latin typeface="Cambria Math" panose="02040503050406030204" pitchFamily="18" charset="0"/>
                          </a:rPr>
                        </m:ctrlPr>
                      </m:fPr>
                      <m:num>
                        <m:f>
                          <m:fPr>
                            <m:type m:val="skw"/>
                            <m:ctrlPr>
                              <a:rPr lang="en-US" b="0" i="1" smtClean="0">
                                <a:latin typeface="Cambria Math" panose="02040503050406030204" pitchFamily="18" charset="0"/>
                              </a:rPr>
                            </m:ctrlPr>
                          </m:fPr>
                          <m:num>
                            <m:r>
                              <a:rPr lang="en-US" b="0" i="1" smtClean="0">
                                <a:latin typeface="Cambria Math"/>
                              </a:rPr>
                              <m:t>𝑃𝑜𝑤𝑒𝑟</m:t>
                            </m:r>
                            <m:r>
                              <a:rPr lang="en-US" b="0" i="1" smtClean="0">
                                <a:latin typeface="Cambria Math"/>
                              </a:rPr>
                              <m:t> </m:t>
                            </m:r>
                            <m:r>
                              <a:rPr lang="en-US" b="0" i="1" smtClean="0">
                                <a:latin typeface="Cambria Math"/>
                              </a:rPr>
                              <m:t>𝐷𝑒𝑛𝑠𝑖𝑡𝑦</m:t>
                            </m:r>
                          </m:num>
                          <m:den>
                            <m:r>
                              <a:rPr lang="en-US" b="0" i="1" smtClean="0">
                                <a:latin typeface="Cambria Math"/>
                              </a:rPr>
                              <m:t>𝐴𝑟𝑒𝑎</m:t>
                            </m:r>
                            <m:r>
                              <a:rPr lang="en-US" b="0" i="1" smtClean="0">
                                <a:latin typeface="Cambria Math"/>
                              </a:rPr>
                              <m:t> </m:t>
                            </m:r>
                            <m:r>
                              <a:rPr lang="en-US" b="0" i="1" smtClean="0">
                                <a:latin typeface="Cambria Math"/>
                              </a:rPr>
                              <m:t>𝑜𝑓</m:t>
                            </m:r>
                            <m:r>
                              <a:rPr lang="en-US" b="0" i="1" smtClean="0">
                                <a:latin typeface="Cambria Math"/>
                              </a:rPr>
                              <m:t> </m:t>
                            </m:r>
                            <m:r>
                              <a:rPr lang="en-US" b="0" i="1" smtClean="0">
                                <a:latin typeface="Cambria Math"/>
                              </a:rPr>
                              <m:t>𝑡h𝑒</m:t>
                            </m:r>
                            <m:r>
                              <a:rPr lang="en-US" b="0" i="1" smtClean="0">
                                <a:latin typeface="Cambria Math"/>
                              </a:rPr>
                              <m:t> </m:t>
                            </m:r>
                            <m:r>
                              <a:rPr lang="en-US" b="0" i="1" smtClean="0">
                                <a:latin typeface="Cambria Math"/>
                              </a:rPr>
                              <m:t>𝑙𝑖𝑚𝑖𝑡𝑖𝑛𝑔</m:t>
                            </m:r>
                            <m:r>
                              <a:rPr lang="en-US" b="0" i="1" smtClean="0">
                                <a:latin typeface="Cambria Math"/>
                              </a:rPr>
                              <m:t> </m:t>
                            </m:r>
                            <m:r>
                              <a:rPr lang="en-US" b="0" i="1" smtClean="0">
                                <a:latin typeface="Cambria Math"/>
                              </a:rPr>
                              <m:t>𝐴𝑝𝑒𝑟𝑡𝑢𝑟𝑒</m:t>
                            </m:r>
                          </m:den>
                        </m:f>
                      </m:num>
                      <m:den>
                        <m:r>
                          <a:rPr lang="en-US" b="0" i="1" smtClean="0">
                            <a:latin typeface="Cambria Math"/>
                          </a:rPr>
                          <m:t>𝐴𝑐𝑐𝑒𝑠𝑖𝑏𝑙𝑒</m:t>
                        </m:r>
                        <m:r>
                          <a:rPr lang="en-US" b="0" i="1" smtClean="0">
                            <a:latin typeface="Cambria Math"/>
                          </a:rPr>
                          <m:t> </m:t>
                        </m:r>
                        <m:r>
                          <a:rPr lang="en-US" b="0" i="1" smtClean="0">
                            <a:latin typeface="Cambria Math"/>
                          </a:rPr>
                          <m:t>𝐸𝑥𝑝𝑜𝑠𝑢𝑟𝑒</m:t>
                        </m:r>
                        <m:r>
                          <a:rPr lang="en-US" b="0" i="1" smtClean="0">
                            <a:latin typeface="Cambria Math"/>
                          </a:rPr>
                          <m:t> </m:t>
                        </m:r>
                        <m:r>
                          <a:rPr lang="en-US" b="0" i="1" smtClean="0">
                            <a:latin typeface="Cambria Math"/>
                          </a:rPr>
                          <m:t>𝐿𝑖𝑚𝑖𝑡𝐶𝑙𝑎𝑠𝑠</m:t>
                        </m:r>
                        <m:r>
                          <a:rPr lang="en-US" b="0" i="1" baseline="-25000" smtClean="0">
                            <a:latin typeface="Cambria Math"/>
                          </a:rPr>
                          <m:t> 1 </m:t>
                        </m:r>
                        <m:r>
                          <a:rPr lang="en-US" b="0" i="1" baseline="-25000" smtClean="0">
                            <a:latin typeface="Cambria Math"/>
                          </a:rPr>
                          <m:t>𝑜𝑟</m:t>
                        </m:r>
                        <m:r>
                          <a:rPr lang="en-US" b="0" i="1" baseline="-25000" smtClean="0">
                            <a:latin typeface="Cambria Math"/>
                          </a:rPr>
                          <m:t> 2</m:t>
                        </m:r>
                      </m:den>
                    </m:f>
                  </m:oMath>
                </a14:m>
                <a:r>
                  <a:rPr lang="en-US" sz="3200" dirty="0"/>
                  <a:t>)</a:t>
                </a:r>
              </a:p>
            </p:txBody>
          </p:sp>
        </mc:Choice>
        <mc:Fallback xmlns="">
          <p:sp>
            <p:nvSpPr>
              <p:cNvPr id="100357" name="Rectangle 1029"/>
              <p:cNvSpPr>
                <a:spLocks noGrp="1" noRot="1" noChangeAspect="1" noMove="1" noResize="1" noEditPoints="1" noAdjustHandles="1" noChangeArrowheads="1" noChangeShapeType="1" noTextEdit="1"/>
              </p:cNvSpPr>
              <p:nvPr>
                <p:ph idx="1"/>
              </p:nvPr>
            </p:nvSpPr>
            <p:spPr>
              <a:blipFill rotWithShape="1">
                <a:blip r:embed="rId3"/>
                <a:stretch>
                  <a:fillRect l="-74" t="-2717" r="-1852"/>
                </a:stretch>
              </a:blipFill>
            </p:spPr>
            <p:txBody>
              <a:bodyPr/>
              <a:lstStyle/>
              <a:p>
                <a:r>
                  <a:rPr lang="en-US">
                    <a:noFill/>
                  </a:rPr>
                  <a:t> </a:t>
                </a:r>
              </a:p>
            </p:txBody>
          </p:sp>
        </mc:Fallback>
      </mc:AlternateContent>
    </p:spTree>
    <p:extLst>
      <p:ext uri="{BB962C8B-B14F-4D97-AF65-F5344CB8AC3E}">
        <p14:creationId xmlns:p14="http://schemas.microsoft.com/office/powerpoint/2010/main" val="2241045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Module Three</a:t>
            </a:r>
            <a:endParaRPr lang="en-US" dirty="0"/>
          </a:p>
        </p:txBody>
      </p:sp>
      <p:sp>
        <p:nvSpPr>
          <p:cNvPr id="4" name="Subtitle 3"/>
          <p:cNvSpPr>
            <a:spLocks noGrp="1"/>
          </p:cNvSpPr>
          <p:nvPr>
            <p:ph type="subTitle" idx="1"/>
          </p:nvPr>
        </p:nvSpPr>
        <p:spPr/>
        <p:txBody>
          <a:bodyPr/>
          <a:lstStyle/>
          <a:p>
            <a:r>
              <a:rPr lang="en-US" sz="4800" b="1"/>
              <a:t>Biohazards</a:t>
            </a:r>
            <a:endParaRPr lang="en-US" sz="4800" b="1" dirty="0"/>
          </a:p>
        </p:txBody>
      </p:sp>
    </p:spTree>
    <p:extLst>
      <p:ext uri="{BB962C8B-B14F-4D97-AF65-F5344CB8AC3E}">
        <p14:creationId xmlns:p14="http://schemas.microsoft.com/office/powerpoint/2010/main" val="1947751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1026"/>
          <p:cNvSpPr>
            <a:spLocks noGrp="1" noChangeArrowheads="1"/>
          </p:cNvSpPr>
          <p:nvPr>
            <p:ph type="title"/>
          </p:nvPr>
        </p:nvSpPr>
        <p:spPr>
          <a:xfrm>
            <a:off x="1676400" y="152400"/>
            <a:ext cx="5562600" cy="1143000"/>
          </a:xfrm>
        </p:spPr>
        <p:txBody>
          <a:bodyPr>
            <a:normAutofit fontScale="90000"/>
          </a:bodyPr>
          <a:lstStyle/>
          <a:p>
            <a:r>
              <a:rPr lang="en-US" dirty="0"/>
              <a:t>First Law of Photobiology</a:t>
            </a:r>
          </a:p>
        </p:txBody>
      </p:sp>
      <p:sp>
        <p:nvSpPr>
          <p:cNvPr id="748547" name="Rectangle 1027"/>
          <p:cNvSpPr>
            <a:spLocks noGrp="1" noChangeArrowheads="1"/>
          </p:cNvSpPr>
          <p:nvPr>
            <p:ph type="body" sz="half" idx="4294967295"/>
          </p:nvPr>
        </p:nvSpPr>
        <p:spPr>
          <a:xfrm>
            <a:off x="4800600" y="1752600"/>
            <a:ext cx="3811587" cy="4572000"/>
          </a:xfrm>
        </p:spPr>
        <p:txBody>
          <a:bodyPr/>
          <a:lstStyle/>
          <a:p>
            <a:r>
              <a:rPr lang="en-US" sz="2800" dirty="0"/>
              <a:t>Specific tissues will either absorb or transmit energy</a:t>
            </a:r>
          </a:p>
          <a:p>
            <a:r>
              <a:rPr lang="en-US" sz="2800" dirty="0"/>
              <a:t>Energy must be absorbed to do damage</a:t>
            </a:r>
          </a:p>
          <a:p>
            <a:r>
              <a:rPr lang="en-US" sz="2800" dirty="0"/>
              <a:t>Transmitted wavelengths do no damage</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62200"/>
            <a:ext cx="4150288"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712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t>Biological Effects</a:t>
            </a:r>
            <a:endParaRPr lang="en-US" dirty="0"/>
          </a:p>
        </p:txBody>
      </p:sp>
      <p:sp>
        <p:nvSpPr>
          <p:cNvPr id="154627" name="Rectangle 3"/>
          <p:cNvSpPr>
            <a:spLocks noGrp="1" noChangeArrowheads="1"/>
          </p:cNvSpPr>
          <p:nvPr>
            <p:ph idx="1"/>
          </p:nvPr>
        </p:nvSpPr>
        <p:spPr/>
        <p:txBody>
          <a:bodyPr/>
          <a:lstStyle/>
          <a:p>
            <a:r>
              <a:rPr lang="en-US" sz="2400" dirty="0"/>
              <a:t>Laser radiation absorbed by the skin penetrates only a few layers.</a:t>
            </a:r>
          </a:p>
          <a:p>
            <a:r>
              <a:rPr lang="en-US" sz="2400" dirty="0"/>
              <a:t>In the eye, visible and near infrared (</a:t>
            </a:r>
            <a:r>
              <a:rPr lang="en-US" sz="2400" dirty="0">
                <a:solidFill>
                  <a:srgbClr val="FF0000"/>
                </a:solidFill>
              </a:rPr>
              <a:t>400-1400 nm</a:t>
            </a:r>
            <a:r>
              <a:rPr lang="en-US" sz="2400" dirty="0"/>
              <a:t>) radiation passes through the cornea, and is focused on and absorbed by the retina. This is the “</a:t>
            </a:r>
            <a:r>
              <a:rPr lang="en-US" sz="2400" b="1" dirty="0">
                <a:solidFill>
                  <a:srgbClr val="FF0000"/>
                </a:solidFill>
              </a:rPr>
              <a:t>Retinal Hazard Zone</a:t>
            </a:r>
            <a:r>
              <a:rPr lang="en-US" sz="2400" dirty="0"/>
              <a:t>”.  </a:t>
            </a:r>
            <a:r>
              <a:rPr lang="en-US" sz="2400" b="1" dirty="0">
                <a:solidFill>
                  <a:srgbClr val="FF0000"/>
                </a:solidFill>
              </a:rPr>
              <a:t>Note that it contains some non-visible wavelengths.</a:t>
            </a:r>
          </a:p>
          <a:p>
            <a:r>
              <a:rPr lang="en-US" sz="2400" dirty="0"/>
              <a:t>It is the wavelength of the light that determines the visible sensation of color:  violet at 400 nm, red at 700 nm, and the other colors of the visible</a:t>
            </a:r>
            <a:r>
              <a:rPr lang="en-US" dirty="0"/>
              <a:t> </a:t>
            </a:r>
            <a:r>
              <a:rPr lang="en-US" sz="2400" dirty="0"/>
              <a:t>spectrum in between.</a:t>
            </a:r>
          </a:p>
        </p:txBody>
      </p:sp>
    </p:spTree>
    <p:extLst>
      <p:ext uri="{BB962C8B-B14F-4D97-AF65-F5344CB8AC3E}">
        <p14:creationId xmlns:p14="http://schemas.microsoft.com/office/powerpoint/2010/main" val="2739485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1762125" y="228600"/>
            <a:ext cx="5400675" cy="1143000"/>
          </a:xfrm>
        </p:spPr>
        <p:txBody>
          <a:bodyPr/>
          <a:lstStyle/>
          <a:p>
            <a:r>
              <a:rPr lang="en-US" dirty="0"/>
              <a:t>Laser Spectrum</a:t>
            </a:r>
          </a:p>
        </p:txBody>
      </p:sp>
      <p:pic>
        <p:nvPicPr>
          <p:cNvPr id="724995" name="Picture 3" descr="E:\MacFiles\Eichner\Gif images\laser spectrum no text.gif"/>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1981200"/>
            <a:ext cx="8610600" cy="4981575"/>
          </a:xfrm>
          <a:prstGeom prst="rect">
            <a:avLst/>
          </a:prstGeom>
          <a:noFill/>
          <a:extLst>
            <a:ext uri="{909E8E84-426E-40DD-AFC4-6F175D3DCCD1}">
              <a14:hiddenFill xmlns:a14="http://schemas.microsoft.com/office/drawing/2010/main">
                <a:solidFill>
                  <a:srgbClr val="FFFFFF"/>
                </a:solidFill>
              </a14:hiddenFill>
            </a:ext>
          </a:extLst>
        </p:spPr>
      </p:pic>
      <p:sp>
        <p:nvSpPr>
          <p:cNvPr id="724996" name="Text Box 4"/>
          <p:cNvSpPr txBox="1">
            <a:spLocks noChangeArrowheads="1"/>
          </p:cNvSpPr>
          <p:nvPr/>
        </p:nvSpPr>
        <p:spPr bwMode="auto">
          <a:xfrm>
            <a:off x="457200" y="2209800"/>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baseline="0" dirty="0">
                <a:solidFill>
                  <a:srgbClr val="FF0000"/>
                </a:solidFill>
              </a:rPr>
              <a:t>ULTRA-VIOLET</a:t>
            </a:r>
          </a:p>
        </p:txBody>
      </p:sp>
      <p:sp>
        <p:nvSpPr>
          <p:cNvPr id="724997" name="Text Box 5"/>
          <p:cNvSpPr txBox="1">
            <a:spLocks noChangeArrowheads="1"/>
          </p:cNvSpPr>
          <p:nvPr/>
        </p:nvSpPr>
        <p:spPr bwMode="auto">
          <a:xfrm>
            <a:off x="2971800" y="22860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baseline="0" dirty="0">
                <a:solidFill>
                  <a:srgbClr val="FF0000"/>
                </a:solidFill>
              </a:rPr>
              <a:t>INFRARED</a:t>
            </a:r>
          </a:p>
        </p:txBody>
      </p:sp>
      <p:sp>
        <p:nvSpPr>
          <p:cNvPr id="724998" name="Text Box 6"/>
          <p:cNvSpPr txBox="1">
            <a:spLocks noChangeArrowheads="1"/>
          </p:cNvSpPr>
          <p:nvPr/>
        </p:nvSpPr>
        <p:spPr bwMode="auto">
          <a:xfrm>
            <a:off x="5838825" y="1704975"/>
            <a:ext cx="2057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baseline="0" dirty="0"/>
              <a:t>CORNEAL EYE DAMAGE</a:t>
            </a:r>
          </a:p>
        </p:txBody>
      </p:sp>
      <p:sp>
        <p:nvSpPr>
          <p:cNvPr id="724999" name="Text Box 7"/>
          <p:cNvSpPr txBox="1">
            <a:spLocks noChangeArrowheads="1"/>
          </p:cNvSpPr>
          <p:nvPr/>
        </p:nvSpPr>
        <p:spPr bwMode="auto">
          <a:xfrm>
            <a:off x="1419225" y="22860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baseline="0" dirty="0">
                <a:solidFill>
                  <a:srgbClr val="FF0000"/>
                </a:solidFill>
              </a:rPr>
              <a:t>VISIBLE</a:t>
            </a:r>
          </a:p>
        </p:txBody>
      </p:sp>
      <p:sp>
        <p:nvSpPr>
          <p:cNvPr id="725000" name="Text Box 8"/>
          <p:cNvSpPr txBox="1">
            <a:spLocks noChangeArrowheads="1"/>
          </p:cNvSpPr>
          <p:nvPr/>
        </p:nvSpPr>
        <p:spPr bwMode="auto">
          <a:xfrm>
            <a:off x="1647825" y="174678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baseline="0" dirty="0"/>
              <a:t>RETINAL EYE DAMAGE</a:t>
            </a:r>
          </a:p>
        </p:txBody>
      </p:sp>
      <p:sp>
        <p:nvSpPr>
          <p:cNvPr id="725001" name="Text Box 9"/>
          <p:cNvSpPr txBox="1">
            <a:spLocks noChangeArrowheads="1"/>
          </p:cNvSpPr>
          <p:nvPr/>
        </p:nvSpPr>
        <p:spPr bwMode="auto">
          <a:xfrm>
            <a:off x="7896225" y="2878137"/>
            <a:ext cx="304800"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CARBON </a:t>
            </a:r>
          </a:p>
          <a:p>
            <a:pPr algn="ctr">
              <a:lnSpc>
                <a:spcPct val="75000"/>
              </a:lnSpc>
              <a:spcBef>
                <a:spcPct val="50000"/>
              </a:spcBef>
            </a:pPr>
            <a:r>
              <a:rPr lang="en-US" sz="1200" b="1" baseline="0"/>
              <a:t>DIOXIDE</a:t>
            </a:r>
            <a:endParaRPr lang="en-US" sz="1600" b="1" baseline="0"/>
          </a:p>
        </p:txBody>
      </p:sp>
      <p:sp>
        <p:nvSpPr>
          <p:cNvPr id="725002" name="Text Box 10"/>
          <p:cNvSpPr txBox="1">
            <a:spLocks noChangeArrowheads="1"/>
          </p:cNvSpPr>
          <p:nvPr/>
        </p:nvSpPr>
        <p:spPr bwMode="auto">
          <a:xfrm>
            <a:off x="428625" y="6002337"/>
            <a:ext cx="853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baseline="0"/>
              <a:t>nm     300     400    500    600   700   800    900   1000  1100  1200   1300       1400         3000               4000       9000          10000</a:t>
            </a:r>
            <a:endParaRPr lang="en-US" sz="1600" b="1" baseline="0"/>
          </a:p>
        </p:txBody>
      </p:sp>
      <p:sp>
        <p:nvSpPr>
          <p:cNvPr id="725003" name="Text Box 11"/>
          <p:cNvSpPr txBox="1">
            <a:spLocks noChangeArrowheads="1"/>
          </p:cNvSpPr>
          <p:nvPr/>
        </p:nvSpPr>
        <p:spPr bwMode="auto">
          <a:xfrm>
            <a:off x="504825" y="6230937"/>
            <a:ext cx="800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baseline="0"/>
              <a:t>Å    3000   4000  5000  6000  7000  8000  9000 10000 11000 12000 13000  14000       30000             40000     90000      100000</a:t>
            </a:r>
          </a:p>
        </p:txBody>
      </p:sp>
      <p:sp>
        <p:nvSpPr>
          <p:cNvPr id="725004" name="Text Box 12"/>
          <p:cNvSpPr txBox="1">
            <a:spLocks noChangeArrowheads="1"/>
          </p:cNvSpPr>
          <p:nvPr/>
        </p:nvSpPr>
        <p:spPr bwMode="auto">
          <a:xfrm>
            <a:off x="428625" y="6459537"/>
            <a:ext cx="830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baseline="0">
                <a:sym typeface="Symbol" pitchFamily="18" charset="2"/>
              </a:rPr>
              <a:t>m</a:t>
            </a:r>
            <a:r>
              <a:rPr lang="en-US" sz="1200" b="1" baseline="0"/>
              <a:t>     0.3      0.4     0.5      0.6    0.7    0.8      0.9    1.0     1.1     1.2      1.3          1.4           3.0                  4.0         9.0              10.00</a:t>
            </a:r>
            <a:endParaRPr lang="en-US" sz="1600" b="1" baseline="0"/>
          </a:p>
        </p:txBody>
      </p:sp>
      <p:sp>
        <p:nvSpPr>
          <p:cNvPr id="725005" name="Text Box 13"/>
          <p:cNvSpPr txBox="1">
            <a:spLocks noChangeArrowheads="1"/>
          </p:cNvSpPr>
          <p:nvPr/>
        </p:nvSpPr>
        <p:spPr bwMode="auto">
          <a:xfrm>
            <a:off x="8353425" y="2878137"/>
            <a:ext cx="3048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NITROGEN </a:t>
            </a:r>
          </a:p>
          <a:p>
            <a:pPr algn="ctr">
              <a:lnSpc>
                <a:spcPct val="75000"/>
              </a:lnSpc>
              <a:spcBef>
                <a:spcPct val="50000"/>
              </a:spcBef>
            </a:pPr>
            <a:r>
              <a:rPr lang="en-US" sz="1200" b="1" baseline="0"/>
              <a:t>GAS</a:t>
            </a:r>
            <a:endParaRPr lang="en-US" sz="1600" b="1" baseline="0"/>
          </a:p>
        </p:txBody>
      </p:sp>
      <p:sp>
        <p:nvSpPr>
          <p:cNvPr id="725006" name="Text Box 14"/>
          <p:cNvSpPr txBox="1">
            <a:spLocks noChangeArrowheads="1"/>
          </p:cNvSpPr>
          <p:nvPr/>
        </p:nvSpPr>
        <p:spPr bwMode="auto">
          <a:xfrm>
            <a:off x="6067425" y="2878137"/>
            <a:ext cx="3048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HELIUM   </a:t>
            </a:r>
          </a:p>
          <a:p>
            <a:pPr algn="ctr">
              <a:lnSpc>
                <a:spcPct val="75000"/>
              </a:lnSpc>
              <a:spcBef>
                <a:spcPct val="50000"/>
              </a:spcBef>
            </a:pPr>
            <a:r>
              <a:rPr lang="en-US" sz="1200" b="1" baseline="0"/>
              <a:t>NEON</a:t>
            </a:r>
            <a:endParaRPr lang="en-US" sz="1600" b="1" baseline="0"/>
          </a:p>
        </p:txBody>
      </p:sp>
      <p:sp>
        <p:nvSpPr>
          <p:cNvPr id="725007" name="Text Box 15"/>
          <p:cNvSpPr txBox="1">
            <a:spLocks noChangeArrowheads="1"/>
          </p:cNvSpPr>
          <p:nvPr/>
        </p:nvSpPr>
        <p:spPr bwMode="auto">
          <a:xfrm>
            <a:off x="4314825" y="2878137"/>
            <a:ext cx="3048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HELIUM</a:t>
            </a:r>
          </a:p>
          <a:p>
            <a:pPr algn="ctr">
              <a:lnSpc>
                <a:spcPct val="75000"/>
              </a:lnSpc>
              <a:spcBef>
                <a:spcPct val="50000"/>
              </a:spcBef>
            </a:pPr>
            <a:r>
              <a:rPr lang="en-US" sz="1200" b="1" baseline="0"/>
              <a:t>NEON</a:t>
            </a:r>
            <a:endParaRPr lang="en-US" sz="1600" b="1" baseline="0"/>
          </a:p>
        </p:txBody>
      </p:sp>
      <p:sp>
        <p:nvSpPr>
          <p:cNvPr id="725008" name="Text Box 16"/>
          <p:cNvSpPr txBox="1">
            <a:spLocks noChangeArrowheads="1"/>
          </p:cNvSpPr>
          <p:nvPr/>
        </p:nvSpPr>
        <p:spPr bwMode="auto">
          <a:xfrm>
            <a:off x="3629025" y="2878137"/>
            <a:ext cx="304800"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NEODYMIUM</a:t>
            </a:r>
          </a:p>
          <a:p>
            <a:pPr algn="ctr">
              <a:lnSpc>
                <a:spcPct val="75000"/>
              </a:lnSpc>
              <a:spcBef>
                <a:spcPct val="50000"/>
              </a:spcBef>
            </a:pPr>
            <a:r>
              <a:rPr lang="en-US" sz="1200" b="1" baseline="0"/>
              <a:t> YAG</a:t>
            </a:r>
            <a:endParaRPr lang="en-US" sz="1600" b="1" baseline="0"/>
          </a:p>
        </p:txBody>
      </p:sp>
      <p:sp>
        <p:nvSpPr>
          <p:cNvPr id="725009" name="Text Box 17"/>
          <p:cNvSpPr txBox="1">
            <a:spLocks noChangeArrowheads="1"/>
          </p:cNvSpPr>
          <p:nvPr/>
        </p:nvSpPr>
        <p:spPr bwMode="auto">
          <a:xfrm>
            <a:off x="2943225" y="2725737"/>
            <a:ext cx="30480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dirty="0"/>
              <a:t>GALLIUM</a:t>
            </a:r>
          </a:p>
          <a:p>
            <a:pPr algn="ctr">
              <a:lnSpc>
                <a:spcPct val="75000"/>
              </a:lnSpc>
              <a:spcBef>
                <a:spcPct val="50000"/>
              </a:spcBef>
            </a:pPr>
            <a:r>
              <a:rPr lang="en-US" sz="1200" b="1" baseline="0" dirty="0"/>
              <a:t>ARSENIDE</a:t>
            </a:r>
            <a:endParaRPr lang="en-US" sz="1600" b="1" baseline="0" dirty="0"/>
          </a:p>
        </p:txBody>
      </p:sp>
      <p:sp>
        <p:nvSpPr>
          <p:cNvPr id="725010" name="Text Box 18"/>
          <p:cNvSpPr txBox="1">
            <a:spLocks noChangeArrowheads="1"/>
          </p:cNvSpPr>
          <p:nvPr/>
        </p:nvSpPr>
        <p:spPr bwMode="auto">
          <a:xfrm>
            <a:off x="2714625" y="2878137"/>
            <a:ext cx="304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RED</a:t>
            </a:r>
          </a:p>
          <a:p>
            <a:pPr algn="ctr">
              <a:lnSpc>
                <a:spcPct val="75000"/>
              </a:lnSpc>
              <a:spcBef>
                <a:spcPct val="50000"/>
              </a:spcBef>
            </a:pPr>
            <a:r>
              <a:rPr lang="en-US" sz="1200" b="1" baseline="0"/>
              <a:t>RUBY</a:t>
            </a:r>
            <a:endParaRPr lang="en-US" sz="1600" b="1" baseline="0"/>
          </a:p>
        </p:txBody>
      </p:sp>
      <p:sp>
        <p:nvSpPr>
          <p:cNvPr id="725011" name="Text Box 19"/>
          <p:cNvSpPr txBox="1">
            <a:spLocks noChangeArrowheads="1"/>
          </p:cNvSpPr>
          <p:nvPr/>
        </p:nvSpPr>
        <p:spPr bwMode="auto">
          <a:xfrm>
            <a:off x="2562225" y="2878137"/>
            <a:ext cx="304800"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solidFill>
                  <a:schemeClr val="bg1"/>
                </a:solidFill>
              </a:rPr>
              <a:t>ALEXANDRITE</a:t>
            </a:r>
            <a:endParaRPr lang="en-US" sz="1600" b="1" baseline="0"/>
          </a:p>
        </p:txBody>
      </p:sp>
      <p:sp>
        <p:nvSpPr>
          <p:cNvPr id="725012" name="Text Box 20"/>
          <p:cNvSpPr txBox="1">
            <a:spLocks noChangeArrowheads="1"/>
          </p:cNvSpPr>
          <p:nvPr/>
        </p:nvSpPr>
        <p:spPr bwMode="auto">
          <a:xfrm>
            <a:off x="2409825" y="2878137"/>
            <a:ext cx="3048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solidFill>
                  <a:schemeClr val="bg1"/>
                </a:solidFill>
              </a:rPr>
              <a:t>PINK</a:t>
            </a:r>
          </a:p>
          <a:p>
            <a:pPr algn="ctr">
              <a:lnSpc>
                <a:spcPct val="75000"/>
              </a:lnSpc>
              <a:spcBef>
                <a:spcPct val="50000"/>
              </a:spcBef>
            </a:pPr>
            <a:r>
              <a:rPr lang="en-US" sz="1200" b="1" baseline="0">
                <a:solidFill>
                  <a:schemeClr val="bg1"/>
                </a:solidFill>
              </a:rPr>
              <a:t>RUBY</a:t>
            </a:r>
            <a:endParaRPr lang="en-US" sz="1600" b="1" baseline="0"/>
          </a:p>
        </p:txBody>
      </p:sp>
      <p:sp>
        <p:nvSpPr>
          <p:cNvPr id="725013" name="Text Box 21"/>
          <p:cNvSpPr txBox="1">
            <a:spLocks noChangeArrowheads="1"/>
          </p:cNvSpPr>
          <p:nvPr/>
        </p:nvSpPr>
        <p:spPr bwMode="auto">
          <a:xfrm>
            <a:off x="2257425" y="2725737"/>
            <a:ext cx="3048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solidFill>
                  <a:schemeClr val="bg1"/>
                </a:solidFill>
              </a:rPr>
              <a:t>HELIUM</a:t>
            </a:r>
          </a:p>
          <a:p>
            <a:pPr algn="ctr">
              <a:lnSpc>
                <a:spcPct val="75000"/>
              </a:lnSpc>
              <a:spcBef>
                <a:spcPct val="50000"/>
              </a:spcBef>
            </a:pPr>
            <a:r>
              <a:rPr lang="en-US" sz="1200" b="1" baseline="0">
                <a:solidFill>
                  <a:schemeClr val="bg1"/>
                </a:solidFill>
              </a:rPr>
              <a:t>NEON</a:t>
            </a:r>
            <a:endParaRPr lang="en-US" sz="1600" b="1" baseline="0"/>
          </a:p>
        </p:txBody>
      </p:sp>
      <p:sp>
        <p:nvSpPr>
          <p:cNvPr id="725014" name="Text Box 22"/>
          <p:cNvSpPr txBox="1">
            <a:spLocks noChangeArrowheads="1"/>
          </p:cNvSpPr>
          <p:nvPr/>
        </p:nvSpPr>
        <p:spPr bwMode="auto">
          <a:xfrm>
            <a:off x="1800225" y="2725737"/>
            <a:ext cx="30480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solidFill>
                  <a:schemeClr val="bg1"/>
                </a:solidFill>
              </a:rPr>
              <a:t>DOUBLE</a:t>
            </a:r>
          </a:p>
          <a:p>
            <a:pPr algn="ctr">
              <a:lnSpc>
                <a:spcPct val="75000"/>
              </a:lnSpc>
              <a:spcBef>
                <a:spcPct val="50000"/>
              </a:spcBef>
            </a:pPr>
            <a:r>
              <a:rPr lang="en-US" sz="1200" b="1" baseline="0">
                <a:solidFill>
                  <a:schemeClr val="bg1"/>
                </a:solidFill>
              </a:rPr>
              <a:t>NEODYMIUM</a:t>
            </a:r>
            <a:endParaRPr lang="en-US" sz="1600" b="1" baseline="0"/>
          </a:p>
        </p:txBody>
      </p:sp>
      <p:sp>
        <p:nvSpPr>
          <p:cNvPr id="725015" name="Text Box 23"/>
          <p:cNvSpPr txBox="1">
            <a:spLocks noChangeArrowheads="1"/>
          </p:cNvSpPr>
          <p:nvPr/>
        </p:nvSpPr>
        <p:spPr bwMode="auto">
          <a:xfrm>
            <a:off x="1571625" y="2878137"/>
            <a:ext cx="381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solidFill>
                  <a:schemeClr val="bg1"/>
                </a:solidFill>
              </a:rPr>
              <a:t>ARGON</a:t>
            </a:r>
            <a:endParaRPr lang="en-US" sz="1600" b="1" baseline="0">
              <a:solidFill>
                <a:schemeClr val="bg1"/>
              </a:solidFill>
            </a:endParaRPr>
          </a:p>
        </p:txBody>
      </p:sp>
      <p:sp>
        <p:nvSpPr>
          <p:cNvPr id="725016" name="Text Box 24"/>
          <p:cNvSpPr txBox="1">
            <a:spLocks noChangeArrowheads="1"/>
          </p:cNvSpPr>
          <p:nvPr/>
        </p:nvSpPr>
        <p:spPr bwMode="auto">
          <a:xfrm>
            <a:off x="1114425" y="2878137"/>
            <a:ext cx="304800" cy="226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XENON</a:t>
            </a:r>
          </a:p>
          <a:p>
            <a:pPr algn="ctr">
              <a:lnSpc>
                <a:spcPct val="75000"/>
              </a:lnSpc>
              <a:spcBef>
                <a:spcPct val="50000"/>
              </a:spcBef>
            </a:pPr>
            <a:r>
              <a:rPr lang="en-US" sz="1200" b="1" baseline="0"/>
              <a:t>FLOURIDE</a:t>
            </a:r>
          </a:p>
          <a:p>
            <a:pPr algn="ctr">
              <a:lnSpc>
                <a:spcPct val="75000"/>
              </a:lnSpc>
              <a:spcBef>
                <a:spcPct val="50000"/>
              </a:spcBef>
            </a:pPr>
            <a:endParaRPr lang="en-US" sz="1600" b="1" baseline="0"/>
          </a:p>
        </p:txBody>
      </p:sp>
      <p:sp>
        <p:nvSpPr>
          <p:cNvPr id="725017" name="Text Box 25"/>
          <p:cNvSpPr txBox="1">
            <a:spLocks noChangeArrowheads="1"/>
          </p:cNvSpPr>
          <p:nvPr/>
        </p:nvSpPr>
        <p:spPr bwMode="auto">
          <a:xfrm>
            <a:off x="885825" y="2878137"/>
            <a:ext cx="304800" cy="226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XENON</a:t>
            </a:r>
          </a:p>
          <a:p>
            <a:pPr algn="ctr">
              <a:lnSpc>
                <a:spcPct val="75000"/>
              </a:lnSpc>
              <a:spcBef>
                <a:spcPct val="50000"/>
              </a:spcBef>
            </a:pPr>
            <a:r>
              <a:rPr lang="en-US" sz="1200" b="1" baseline="0"/>
              <a:t>CHLORIDE</a:t>
            </a:r>
          </a:p>
          <a:p>
            <a:pPr algn="ctr">
              <a:lnSpc>
                <a:spcPct val="75000"/>
              </a:lnSpc>
              <a:spcBef>
                <a:spcPct val="50000"/>
              </a:spcBef>
            </a:pPr>
            <a:endParaRPr lang="en-US" sz="1600" b="1" baseline="0"/>
          </a:p>
        </p:txBody>
      </p:sp>
      <p:sp>
        <p:nvSpPr>
          <p:cNvPr id="725018" name="Text Box 26"/>
          <p:cNvSpPr txBox="1">
            <a:spLocks noChangeArrowheads="1"/>
          </p:cNvSpPr>
          <p:nvPr/>
        </p:nvSpPr>
        <p:spPr bwMode="auto">
          <a:xfrm>
            <a:off x="1419225" y="5240337"/>
            <a:ext cx="304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solidFill>
                  <a:schemeClr val="bg1"/>
                </a:solidFill>
              </a:rPr>
              <a:t>488nm</a:t>
            </a:r>
            <a:endParaRPr lang="en-US" sz="1600" b="1" baseline="0">
              <a:solidFill>
                <a:schemeClr val="bg1"/>
              </a:solidFill>
            </a:endParaRPr>
          </a:p>
        </p:txBody>
      </p:sp>
      <p:sp>
        <p:nvSpPr>
          <p:cNvPr id="725019" name="Text Box 27"/>
          <p:cNvSpPr txBox="1">
            <a:spLocks noChangeArrowheads="1"/>
          </p:cNvSpPr>
          <p:nvPr/>
        </p:nvSpPr>
        <p:spPr bwMode="auto">
          <a:xfrm>
            <a:off x="1647825" y="5240337"/>
            <a:ext cx="304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solidFill>
                  <a:schemeClr val="bg1"/>
                </a:solidFill>
              </a:rPr>
              <a:t>514nm</a:t>
            </a:r>
            <a:endParaRPr lang="en-US" sz="1600" b="1" baseline="0">
              <a:solidFill>
                <a:schemeClr val="bg1"/>
              </a:solidFill>
            </a:endParaRPr>
          </a:p>
        </p:txBody>
      </p:sp>
      <p:sp>
        <p:nvSpPr>
          <p:cNvPr id="725020" name="Text Box 28"/>
          <p:cNvSpPr txBox="1">
            <a:spLocks noChangeArrowheads="1"/>
          </p:cNvSpPr>
          <p:nvPr/>
        </p:nvSpPr>
        <p:spPr bwMode="auto">
          <a:xfrm>
            <a:off x="1800225" y="5240337"/>
            <a:ext cx="304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solidFill>
                  <a:schemeClr val="bg1"/>
                </a:solidFill>
              </a:rPr>
              <a:t>532nm</a:t>
            </a:r>
            <a:endParaRPr lang="en-US" sz="1600" b="1" baseline="0">
              <a:solidFill>
                <a:schemeClr val="bg1"/>
              </a:solidFill>
            </a:endParaRPr>
          </a:p>
        </p:txBody>
      </p:sp>
      <p:sp>
        <p:nvSpPr>
          <p:cNvPr id="725021" name="Text Box 29"/>
          <p:cNvSpPr txBox="1">
            <a:spLocks noChangeArrowheads="1"/>
          </p:cNvSpPr>
          <p:nvPr/>
        </p:nvSpPr>
        <p:spPr bwMode="auto">
          <a:xfrm>
            <a:off x="2257425" y="5240337"/>
            <a:ext cx="304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solidFill>
                  <a:schemeClr val="bg1"/>
                </a:solidFill>
              </a:rPr>
              <a:t>633nm</a:t>
            </a:r>
            <a:endParaRPr lang="en-US" sz="1600" b="1" baseline="0">
              <a:solidFill>
                <a:schemeClr val="bg1"/>
              </a:solidFill>
            </a:endParaRPr>
          </a:p>
        </p:txBody>
      </p:sp>
      <p:sp>
        <p:nvSpPr>
          <p:cNvPr id="725022" name="Text Box 30"/>
          <p:cNvSpPr txBox="1">
            <a:spLocks noChangeArrowheads="1"/>
          </p:cNvSpPr>
          <p:nvPr/>
        </p:nvSpPr>
        <p:spPr bwMode="auto">
          <a:xfrm>
            <a:off x="2409825" y="5240337"/>
            <a:ext cx="304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solidFill>
                  <a:schemeClr val="bg1"/>
                </a:solidFill>
              </a:rPr>
              <a:t>694nm</a:t>
            </a:r>
            <a:endParaRPr lang="en-US" sz="1600" b="1" baseline="0">
              <a:solidFill>
                <a:schemeClr val="bg1"/>
              </a:solidFill>
            </a:endParaRPr>
          </a:p>
        </p:txBody>
      </p:sp>
      <p:sp>
        <p:nvSpPr>
          <p:cNvPr id="725023" name="Text Box 31"/>
          <p:cNvSpPr txBox="1">
            <a:spLocks noChangeArrowheads="1"/>
          </p:cNvSpPr>
          <p:nvPr/>
        </p:nvSpPr>
        <p:spPr bwMode="auto">
          <a:xfrm>
            <a:off x="2562225" y="5240337"/>
            <a:ext cx="304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solidFill>
                  <a:schemeClr val="bg1"/>
                </a:solidFill>
              </a:rPr>
              <a:t>700nm</a:t>
            </a:r>
            <a:endParaRPr lang="en-US" sz="1600" b="1" baseline="0">
              <a:solidFill>
                <a:schemeClr val="bg1"/>
              </a:solidFill>
            </a:endParaRPr>
          </a:p>
        </p:txBody>
      </p:sp>
      <p:sp>
        <p:nvSpPr>
          <p:cNvPr id="725024" name="Text Box 32"/>
          <p:cNvSpPr txBox="1">
            <a:spLocks noChangeArrowheads="1"/>
          </p:cNvSpPr>
          <p:nvPr/>
        </p:nvSpPr>
        <p:spPr bwMode="auto">
          <a:xfrm>
            <a:off x="2714625" y="5240337"/>
            <a:ext cx="304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704nm</a:t>
            </a:r>
            <a:endParaRPr lang="en-US" sz="1600" b="1" baseline="0">
              <a:solidFill>
                <a:schemeClr val="bg1"/>
              </a:solidFill>
            </a:endParaRPr>
          </a:p>
        </p:txBody>
      </p:sp>
      <p:sp>
        <p:nvSpPr>
          <p:cNvPr id="725025" name="Text Box 33"/>
          <p:cNvSpPr txBox="1">
            <a:spLocks noChangeArrowheads="1"/>
          </p:cNvSpPr>
          <p:nvPr/>
        </p:nvSpPr>
        <p:spPr bwMode="auto">
          <a:xfrm>
            <a:off x="2867025" y="5240337"/>
            <a:ext cx="304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830nm</a:t>
            </a:r>
            <a:endParaRPr lang="en-US" sz="1600" b="1" baseline="0">
              <a:solidFill>
                <a:schemeClr val="bg1"/>
              </a:solidFill>
            </a:endParaRPr>
          </a:p>
        </p:txBody>
      </p:sp>
      <p:sp>
        <p:nvSpPr>
          <p:cNvPr id="725026" name="Text Box 34"/>
          <p:cNvSpPr txBox="1">
            <a:spLocks noChangeArrowheads="1"/>
          </p:cNvSpPr>
          <p:nvPr/>
        </p:nvSpPr>
        <p:spPr bwMode="auto">
          <a:xfrm>
            <a:off x="3171825" y="5240337"/>
            <a:ext cx="304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870nm</a:t>
            </a:r>
            <a:endParaRPr lang="en-US" sz="1600" b="1" baseline="0">
              <a:solidFill>
                <a:schemeClr val="bg1"/>
              </a:solidFill>
            </a:endParaRPr>
          </a:p>
        </p:txBody>
      </p:sp>
      <p:sp>
        <p:nvSpPr>
          <p:cNvPr id="725027" name="Text Box 35"/>
          <p:cNvSpPr txBox="1">
            <a:spLocks noChangeArrowheads="1"/>
          </p:cNvSpPr>
          <p:nvPr/>
        </p:nvSpPr>
        <p:spPr bwMode="auto">
          <a:xfrm>
            <a:off x="3629025" y="5087937"/>
            <a:ext cx="3048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1064nm</a:t>
            </a:r>
            <a:endParaRPr lang="en-US" sz="1600" b="1" baseline="0">
              <a:solidFill>
                <a:schemeClr val="bg1"/>
              </a:solidFill>
            </a:endParaRPr>
          </a:p>
        </p:txBody>
      </p:sp>
      <p:sp>
        <p:nvSpPr>
          <p:cNvPr id="725028" name="Text Box 36"/>
          <p:cNvSpPr txBox="1">
            <a:spLocks noChangeArrowheads="1"/>
          </p:cNvSpPr>
          <p:nvPr/>
        </p:nvSpPr>
        <p:spPr bwMode="auto">
          <a:xfrm>
            <a:off x="4010025" y="5087937"/>
            <a:ext cx="3048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1118nm</a:t>
            </a:r>
            <a:endParaRPr lang="en-US" sz="1600" b="1" baseline="0">
              <a:solidFill>
                <a:schemeClr val="bg1"/>
              </a:solidFill>
            </a:endParaRPr>
          </a:p>
        </p:txBody>
      </p:sp>
      <p:sp>
        <p:nvSpPr>
          <p:cNvPr id="725029" name="Text Box 37"/>
          <p:cNvSpPr txBox="1">
            <a:spLocks noChangeArrowheads="1"/>
          </p:cNvSpPr>
          <p:nvPr/>
        </p:nvSpPr>
        <p:spPr bwMode="auto">
          <a:xfrm>
            <a:off x="4467225" y="5087937"/>
            <a:ext cx="3048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1207nm</a:t>
            </a:r>
            <a:endParaRPr lang="en-US" sz="1600" b="1" baseline="0">
              <a:solidFill>
                <a:schemeClr val="bg1"/>
              </a:solidFill>
            </a:endParaRPr>
          </a:p>
        </p:txBody>
      </p:sp>
      <p:sp>
        <p:nvSpPr>
          <p:cNvPr id="725030" name="Text Box 38"/>
          <p:cNvSpPr txBox="1">
            <a:spLocks noChangeArrowheads="1"/>
          </p:cNvSpPr>
          <p:nvPr/>
        </p:nvSpPr>
        <p:spPr bwMode="auto">
          <a:xfrm>
            <a:off x="6067425" y="5087937"/>
            <a:ext cx="3048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3300nm</a:t>
            </a:r>
            <a:endParaRPr lang="en-US" sz="1600" b="1" baseline="0">
              <a:solidFill>
                <a:schemeClr val="bg1"/>
              </a:solidFill>
            </a:endParaRPr>
          </a:p>
        </p:txBody>
      </p:sp>
      <p:sp>
        <p:nvSpPr>
          <p:cNvPr id="725031" name="Text Box 39"/>
          <p:cNvSpPr txBox="1">
            <a:spLocks noChangeArrowheads="1"/>
          </p:cNvSpPr>
          <p:nvPr/>
        </p:nvSpPr>
        <p:spPr bwMode="auto">
          <a:xfrm>
            <a:off x="8124825" y="5011737"/>
            <a:ext cx="3048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10600nm</a:t>
            </a:r>
            <a:endParaRPr lang="en-US" sz="1600" b="1" baseline="0">
              <a:solidFill>
                <a:schemeClr val="bg1"/>
              </a:solidFill>
            </a:endParaRPr>
          </a:p>
        </p:txBody>
      </p:sp>
      <p:sp>
        <p:nvSpPr>
          <p:cNvPr id="725032" name="Text Box 40"/>
          <p:cNvSpPr txBox="1">
            <a:spLocks noChangeArrowheads="1"/>
          </p:cNvSpPr>
          <p:nvPr/>
        </p:nvSpPr>
        <p:spPr bwMode="auto">
          <a:xfrm>
            <a:off x="962025" y="5240337"/>
            <a:ext cx="304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308nm</a:t>
            </a:r>
            <a:endParaRPr lang="en-US" sz="1600" b="1" baseline="0">
              <a:solidFill>
                <a:schemeClr val="bg1"/>
              </a:solidFill>
            </a:endParaRPr>
          </a:p>
        </p:txBody>
      </p:sp>
      <p:sp>
        <p:nvSpPr>
          <p:cNvPr id="725033" name="Text Box 41"/>
          <p:cNvSpPr txBox="1">
            <a:spLocks noChangeArrowheads="1"/>
          </p:cNvSpPr>
          <p:nvPr/>
        </p:nvSpPr>
        <p:spPr bwMode="auto">
          <a:xfrm>
            <a:off x="5686425" y="2878137"/>
            <a:ext cx="3048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a:t>ERBIUM</a:t>
            </a:r>
            <a:endParaRPr lang="en-US" sz="1600" b="1" baseline="0"/>
          </a:p>
        </p:txBody>
      </p:sp>
      <p:sp>
        <p:nvSpPr>
          <p:cNvPr id="725034" name="Text Box 42"/>
          <p:cNvSpPr txBox="1">
            <a:spLocks noChangeArrowheads="1"/>
          </p:cNvSpPr>
          <p:nvPr/>
        </p:nvSpPr>
        <p:spPr bwMode="auto">
          <a:xfrm>
            <a:off x="5686425" y="5087937"/>
            <a:ext cx="3048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sz="1200" b="1" baseline="0" dirty="0"/>
              <a:t>1540nm</a:t>
            </a:r>
            <a:endParaRPr lang="en-US" sz="1600" b="1" baseline="0" dirty="0">
              <a:solidFill>
                <a:schemeClr val="bg1"/>
              </a:solidFill>
            </a:endParaRPr>
          </a:p>
        </p:txBody>
      </p:sp>
      <p:sp>
        <p:nvSpPr>
          <p:cNvPr id="43" name="Text Box 6"/>
          <p:cNvSpPr txBox="1">
            <a:spLocks noChangeArrowheads="1"/>
          </p:cNvSpPr>
          <p:nvPr/>
        </p:nvSpPr>
        <p:spPr bwMode="auto">
          <a:xfrm>
            <a:off x="352425" y="1808791"/>
            <a:ext cx="8001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700" b="1" baseline="0" dirty="0"/>
              <a:t>CORNEAL EYE DAMAGE</a:t>
            </a:r>
          </a:p>
        </p:txBody>
      </p:sp>
    </p:spTree>
    <p:extLst>
      <p:ext uri="{BB962C8B-B14F-4D97-AF65-F5344CB8AC3E}">
        <p14:creationId xmlns:p14="http://schemas.microsoft.com/office/powerpoint/2010/main" val="2913118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Biological Effects</a:t>
            </a:r>
            <a:endParaRPr lang="en-US" dirty="0"/>
          </a:p>
        </p:txBody>
      </p:sp>
      <p:sp>
        <p:nvSpPr>
          <p:cNvPr id="155651" name="Rectangle 3"/>
          <p:cNvSpPr>
            <a:spLocks noGrp="1" noChangeArrowheads="1"/>
          </p:cNvSpPr>
          <p:nvPr>
            <p:ph idx="1"/>
          </p:nvPr>
        </p:nvSpPr>
        <p:spPr/>
        <p:txBody>
          <a:bodyPr/>
          <a:lstStyle/>
          <a:p>
            <a:r>
              <a:rPr lang="en-US" sz="2400" dirty="0"/>
              <a:t>When radiation is absorbed, the effect on the absorbing biological tissue is either photochemical, thermal, or mechanical</a:t>
            </a:r>
          </a:p>
          <a:p>
            <a:pPr lvl="1"/>
            <a:r>
              <a:rPr lang="en-US" sz="2000" dirty="0"/>
              <a:t>UV - primarily photochemical</a:t>
            </a:r>
          </a:p>
          <a:p>
            <a:pPr lvl="1"/>
            <a:r>
              <a:rPr lang="en-US" sz="2000" dirty="0"/>
              <a:t>IR - the action is primarily thermal</a:t>
            </a:r>
          </a:p>
          <a:p>
            <a:pPr lvl="1"/>
            <a:r>
              <a:rPr lang="en-US" sz="2000" dirty="0"/>
              <a:t>Visible - both photochemical and thermal effects are present</a:t>
            </a:r>
          </a:p>
          <a:p>
            <a:r>
              <a:rPr lang="en-US" sz="2400" dirty="0"/>
              <a:t>When the intensity of the radiation is sufficiently high, damage to the absorbing tissue will result by mechanical agitation.</a:t>
            </a:r>
          </a:p>
          <a:p>
            <a:r>
              <a:rPr lang="en-US" sz="2400" dirty="0"/>
              <a:t>Sufficiently strong radiation can lead to a “lesion”</a:t>
            </a:r>
            <a:endParaRPr lang="en-US" sz="2800" dirty="0"/>
          </a:p>
        </p:txBody>
      </p:sp>
    </p:spTree>
    <p:extLst>
      <p:ext uri="{BB962C8B-B14F-4D97-AF65-F5344CB8AC3E}">
        <p14:creationId xmlns:p14="http://schemas.microsoft.com/office/powerpoint/2010/main" val="4034028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Grp="1" noChangeArrowheads="1"/>
          </p:cNvSpPr>
          <p:nvPr>
            <p:ph type="title"/>
          </p:nvPr>
        </p:nvSpPr>
        <p:spPr/>
        <p:txBody>
          <a:bodyPr>
            <a:normAutofit fontScale="90000"/>
          </a:bodyPr>
          <a:lstStyle/>
          <a:p>
            <a:r>
              <a:rPr lang="en-US"/>
              <a:t>Physiological Damage Mechanisms</a:t>
            </a:r>
            <a:endParaRPr lang="en-US" dirty="0"/>
          </a:p>
        </p:txBody>
      </p:sp>
      <p:sp>
        <p:nvSpPr>
          <p:cNvPr id="157701" name="Rectangle 5"/>
          <p:cNvSpPr>
            <a:spLocks noGrp="1" noChangeArrowheads="1"/>
          </p:cNvSpPr>
          <p:nvPr>
            <p:ph idx="1"/>
          </p:nvPr>
        </p:nvSpPr>
        <p:spPr/>
        <p:txBody>
          <a:bodyPr>
            <a:normAutofit/>
          </a:bodyPr>
          <a:lstStyle/>
          <a:p>
            <a:r>
              <a:rPr lang="en-US" sz="2000" dirty="0"/>
              <a:t>The trauma sufficient to produce a lesion is followed by biological reactions within the tissue itself.</a:t>
            </a:r>
          </a:p>
          <a:p>
            <a:pPr lvl="1"/>
            <a:r>
              <a:rPr lang="en-US" sz="1800" dirty="0"/>
              <a:t>protein mutations related to the radiant energy and direction of the exposure</a:t>
            </a:r>
          </a:p>
          <a:p>
            <a:pPr lvl="1"/>
            <a:r>
              <a:rPr lang="en-US" sz="1800" dirty="0"/>
              <a:t>mechanical destruction - ripping or tearing of tissue caused by a thermo-acoustic transient pressure wave</a:t>
            </a:r>
          </a:p>
          <a:p>
            <a:pPr lvl="1"/>
            <a:endParaRPr lang="en-US" sz="1800" dirty="0"/>
          </a:p>
          <a:p>
            <a:r>
              <a:rPr lang="en-US" sz="2000" dirty="0"/>
              <a:t>Since the eye is made to collect and concentrate light on the retina, the eye is the organ most sensitive to visible and near IR laser radiation (400 to 1400 nm).  If the eye will be safe at these wavelengths, the rest of the body will be safe.</a:t>
            </a:r>
          </a:p>
        </p:txBody>
      </p:sp>
    </p:spTree>
    <p:extLst>
      <p:ext uri="{BB962C8B-B14F-4D97-AF65-F5344CB8AC3E}">
        <p14:creationId xmlns:p14="http://schemas.microsoft.com/office/powerpoint/2010/main" val="2072418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630363" y="165100"/>
            <a:ext cx="588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a:endParaRPr lang="en-US" sz="3400" i="1" baseline="0">
              <a:solidFill>
                <a:schemeClr val="tx2"/>
              </a:solidFill>
              <a:effectLst>
                <a:outerShdw blurRad="38100" dist="38100" dir="2700000" algn="tl">
                  <a:srgbClr val="C0C0C0"/>
                </a:outerShdw>
              </a:effectLst>
              <a:latin typeface="Book Antiqua" pitchFamily="18" charset="0"/>
            </a:endParaRPr>
          </a:p>
        </p:txBody>
      </p:sp>
      <p:sp>
        <p:nvSpPr>
          <p:cNvPr id="12298" name="Rectangle 10"/>
          <p:cNvSpPr>
            <a:spLocks noGrp="1" noChangeArrowheads="1"/>
          </p:cNvSpPr>
          <p:nvPr>
            <p:ph type="body" idx="4294967295"/>
          </p:nvPr>
        </p:nvSpPr>
        <p:spPr>
          <a:xfrm>
            <a:off x="5867400" y="2667000"/>
            <a:ext cx="3276600" cy="3276600"/>
          </a:xfrm>
        </p:spPr>
        <p:txBody>
          <a:bodyPr>
            <a:normAutofit lnSpcReduction="10000"/>
          </a:bodyPr>
          <a:lstStyle/>
          <a:p>
            <a:pPr>
              <a:lnSpc>
                <a:spcPct val="150000"/>
              </a:lnSpc>
              <a:spcBef>
                <a:spcPts val="0"/>
              </a:spcBef>
              <a:buFont typeface="Monotype Sorts" pitchFamily="2" charset="2"/>
              <a:buNone/>
            </a:pPr>
            <a:r>
              <a:rPr lang="en-US" dirty="0" err="1"/>
              <a:t>ight</a:t>
            </a:r>
            <a:endParaRPr lang="en-US" dirty="0"/>
          </a:p>
          <a:p>
            <a:pPr>
              <a:lnSpc>
                <a:spcPct val="150000"/>
              </a:lnSpc>
              <a:spcBef>
                <a:spcPts val="0"/>
              </a:spcBef>
              <a:buFont typeface="Monotype Sorts" pitchFamily="2" charset="2"/>
              <a:buNone/>
            </a:pPr>
            <a:r>
              <a:rPr lang="en-US" dirty="0" err="1"/>
              <a:t>mplification</a:t>
            </a:r>
            <a:r>
              <a:rPr lang="en-US" dirty="0"/>
              <a:t> by</a:t>
            </a:r>
          </a:p>
          <a:p>
            <a:pPr>
              <a:lnSpc>
                <a:spcPct val="150000"/>
              </a:lnSpc>
              <a:spcBef>
                <a:spcPts val="0"/>
              </a:spcBef>
              <a:buFont typeface="Monotype Sorts" pitchFamily="2" charset="2"/>
              <a:buNone/>
            </a:pPr>
            <a:r>
              <a:rPr lang="en-US" dirty="0" err="1"/>
              <a:t>timulated</a:t>
            </a:r>
            <a:endParaRPr lang="en-US" dirty="0"/>
          </a:p>
          <a:p>
            <a:pPr>
              <a:lnSpc>
                <a:spcPct val="150000"/>
              </a:lnSpc>
              <a:spcBef>
                <a:spcPts val="0"/>
              </a:spcBef>
              <a:buFont typeface="Monotype Sorts" pitchFamily="2" charset="2"/>
              <a:buNone/>
            </a:pPr>
            <a:r>
              <a:rPr lang="en-US" dirty="0"/>
              <a:t>mission of</a:t>
            </a:r>
          </a:p>
          <a:p>
            <a:pPr>
              <a:lnSpc>
                <a:spcPct val="150000"/>
              </a:lnSpc>
              <a:spcBef>
                <a:spcPts val="0"/>
              </a:spcBef>
              <a:buFont typeface="Monotype Sorts" pitchFamily="2" charset="2"/>
              <a:buNone/>
            </a:pPr>
            <a:r>
              <a:rPr lang="en-US" dirty="0" err="1"/>
              <a:t>adiation</a:t>
            </a:r>
            <a:endParaRPr lang="en-US" dirty="0"/>
          </a:p>
        </p:txBody>
      </p:sp>
      <p:sp>
        <p:nvSpPr>
          <p:cNvPr id="12297" name="Rectangle 9"/>
          <p:cNvSpPr>
            <a:spLocks noGrp="1" noChangeArrowheads="1"/>
          </p:cNvSpPr>
          <p:nvPr>
            <p:ph type="title"/>
          </p:nvPr>
        </p:nvSpPr>
        <p:spPr>
          <a:xfrm>
            <a:off x="1630363" y="165100"/>
            <a:ext cx="5522913" cy="1143000"/>
          </a:xfrm>
        </p:spPr>
        <p:txBody>
          <a:bodyPr>
            <a:normAutofit fontScale="90000"/>
          </a:bodyPr>
          <a:lstStyle/>
          <a:p>
            <a:r>
              <a:rPr lang="en-US" dirty="0"/>
              <a:t>Introduction to Lasers</a:t>
            </a:r>
          </a:p>
        </p:txBody>
      </p:sp>
      <p:sp>
        <p:nvSpPr>
          <p:cNvPr id="12299" name="WordArt 11"/>
          <p:cNvSpPr>
            <a:spLocks noChangeArrowheads="1" noChangeShapeType="1" noTextEdit="1"/>
          </p:cNvSpPr>
          <p:nvPr/>
        </p:nvSpPr>
        <p:spPr bwMode="auto">
          <a:xfrm>
            <a:off x="5715000" y="2776537"/>
            <a:ext cx="276225" cy="4238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L</a:t>
            </a:r>
          </a:p>
        </p:txBody>
      </p:sp>
      <p:sp>
        <p:nvSpPr>
          <p:cNvPr id="12300" name="WordArt 12"/>
          <p:cNvSpPr>
            <a:spLocks noChangeArrowheads="1" noChangeShapeType="1" noTextEdit="1"/>
          </p:cNvSpPr>
          <p:nvPr/>
        </p:nvSpPr>
        <p:spPr bwMode="auto">
          <a:xfrm>
            <a:off x="5715000" y="3386137"/>
            <a:ext cx="276225" cy="4238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A</a:t>
            </a:r>
          </a:p>
        </p:txBody>
      </p:sp>
      <p:sp>
        <p:nvSpPr>
          <p:cNvPr id="12301" name="WordArt 13"/>
          <p:cNvSpPr>
            <a:spLocks noChangeArrowheads="1" noChangeShapeType="1" noTextEdit="1"/>
          </p:cNvSpPr>
          <p:nvPr/>
        </p:nvSpPr>
        <p:spPr bwMode="auto">
          <a:xfrm>
            <a:off x="5715000" y="3995737"/>
            <a:ext cx="276225" cy="4238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S</a:t>
            </a:r>
          </a:p>
        </p:txBody>
      </p:sp>
      <p:sp>
        <p:nvSpPr>
          <p:cNvPr id="12302" name="WordArt 14"/>
          <p:cNvSpPr>
            <a:spLocks noChangeArrowheads="1" noChangeShapeType="1" noTextEdit="1"/>
          </p:cNvSpPr>
          <p:nvPr/>
        </p:nvSpPr>
        <p:spPr bwMode="auto">
          <a:xfrm>
            <a:off x="5715000" y="4605337"/>
            <a:ext cx="276225" cy="4238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E</a:t>
            </a:r>
          </a:p>
        </p:txBody>
      </p:sp>
      <p:sp>
        <p:nvSpPr>
          <p:cNvPr id="12303" name="WordArt 15"/>
          <p:cNvSpPr>
            <a:spLocks noChangeArrowheads="1" noChangeShapeType="1" noTextEdit="1"/>
          </p:cNvSpPr>
          <p:nvPr/>
        </p:nvSpPr>
        <p:spPr bwMode="auto">
          <a:xfrm>
            <a:off x="5715000" y="5214937"/>
            <a:ext cx="276225" cy="4238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kern="1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R</a:t>
            </a:r>
          </a:p>
        </p:txBody>
      </p:sp>
      <p:sp>
        <p:nvSpPr>
          <p:cNvPr id="2" name="TextBox 1"/>
          <p:cNvSpPr txBox="1"/>
          <p:nvPr/>
        </p:nvSpPr>
        <p:spPr>
          <a:xfrm>
            <a:off x="533400" y="2286000"/>
            <a:ext cx="4648200" cy="3785652"/>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 Laser is a device that emits light (electromagnetic radiation) through a process of optical amplification based on the stimulated emission of photons. The term "laser" originated as an acronym for Light Amplification by Stimulated Emission of Radiation</a:t>
            </a:r>
            <a:r>
              <a:rPr lang="en-US" sz="28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7833380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676400" y="152400"/>
            <a:ext cx="5562600" cy="1143000"/>
          </a:xfrm>
        </p:spPr>
        <p:txBody>
          <a:bodyPr/>
          <a:lstStyle/>
          <a:p>
            <a:r>
              <a:rPr lang="en-US" sz="3200" dirty="0"/>
              <a:t>Effects of Various Wavelengths</a:t>
            </a:r>
            <a:endParaRPr lang="en-US" sz="3600" dirty="0"/>
          </a:p>
        </p:txBody>
      </p:sp>
      <p:graphicFrame>
        <p:nvGraphicFramePr>
          <p:cNvPr id="161795" name="Object 3"/>
          <p:cNvGraphicFramePr>
            <a:graphicFrameLocks noChangeAspect="1"/>
          </p:cNvGraphicFramePr>
          <p:nvPr>
            <p:extLst>
              <p:ext uri="{D42A27DB-BD31-4B8C-83A1-F6EECF244321}">
                <p14:modId xmlns:p14="http://schemas.microsoft.com/office/powerpoint/2010/main" val="4139843423"/>
              </p:ext>
            </p:extLst>
          </p:nvPr>
        </p:nvGraphicFramePr>
        <p:xfrm>
          <a:off x="314325" y="1600200"/>
          <a:ext cx="8829675" cy="4845050"/>
        </p:xfrm>
        <a:graphic>
          <a:graphicData uri="http://schemas.openxmlformats.org/presentationml/2006/ole">
            <mc:AlternateContent xmlns:mc="http://schemas.openxmlformats.org/markup-compatibility/2006">
              <mc:Choice xmlns:v="urn:schemas-microsoft-com:vml" Requires="v">
                <p:oleObj spid="_x0000_s11445" name="Document" r:id="rId4" imgW="7515000" imgH="4456080" progId="Word.Document.8">
                  <p:embed/>
                </p:oleObj>
              </mc:Choice>
              <mc:Fallback>
                <p:oleObj name="Document" r:id="rId4" imgW="7515000" imgH="44560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 y="1600200"/>
                        <a:ext cx="8829675" cy="48450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pic>
                </p:oleObj>
              </mc:Fallback>
            </mc:AlternateContent>
          </a:graphicData>
        </a:graphic>
      </p:graphicFrame>
      <p:sp>
        <p:nvSpPr>
          <p:cNvPr id="161796" name="AutoShape 4"/>
          <p:cNvSpPr>
            <a:spLocks/>
          </p:cNvSpPr>
          <p:nvPr/>
        </p:nvSpPr>
        <p:spPr bwMode="auto">
          <a:xfrm>
            <a:off x="6553200" y="1828800"/>
            <a:ext cx="76200" cy="1295400"/>
          </a:xfrm>
          <a:prstGeom prst="rightBrace">
            <a:avLst>
              <a:gd name="adj1" fmla="val 14166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073841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1026"/>
          <p:cNvSpPr>
            <a:spLocks noGrp="1" noChangeArrowheads="1"/>
          </p:cNvSpPr>
          <p:nvPr>
            <p:ph type="title"/>
          </p:nvPr>
        </p:nvSpPr>
        <p:spPr>
          <a:xfrm>
            <a:off x="1981200" y="152400"/>
            <a:ext cx="5105400" cy="1143000"/>
          </a:xfrm>
        </p:spPr>
        <p:txBody>
          <a:bodyPr>
            <a:normAutofit fontScale="90000"/>
          </a:bodyPr>
          <a:lstStyle/>
          <a:p>
            <a:r>
              <a:rPr lang="en-US" dirty="0"/>
              <a:t>Pathway of Laser Light in the Eye</a:t>
            </a:r>
          </a:p>
        </p:txBody>
      </p:sp>
      <p:sp>
        <p:nvSpPr>
          <p:cNvPr id="749571" name="Rectangle 1027"/>
          <p:cNvSpPr>
            <a:spLocks noGrp="1" noChangeArrowheads="1"/>
          </p:cNvSpPr>
          <p:nvPr>
            <p:ph type="body" sz="half" idx="4294967295"/>
          </p:nvPr>
        </p:nvSpPr>
        <p:spPr>
          <a:xfrm>
            <a:off x="0" y="1828800"/>
            <a:ext cx="3962400" cy="4267200"/>
          </a:xfrm>
        </p:spPr>
        <p:txBody>
          <a:bodyPr/>
          <a:lstStyle/>
          <a:p>
            <a:pPr>
              <a:lnSpc>
                <a:spcPct val="90000"/>
              </a:lnSpc>
            </a:pPr>
            <a:r>
              <a:rPr lang="en-US" sz="2400" dirty="0"/>
              <a:t>Cornea</a:t>
            </a:r>
          </a:p>
          <a:p>
            <a:pPr lvl="1">
              <a:lnSpc>
                <a:spcPct val="90000"/>
              </a:lnSpc>
            </a:pPr>
            <a:r>
              <a:rPr lang="en-US" sz="2000" dirty="0"/>
              <a:t>80% refraction</a:t>
            </a:r>
          </a:p>
          <a:p>
            <a:pPr>
              <a:lnSpc>
                <a:spcPct val="90000"/>
              </a:lnSpc>
            </a:pPr>
            <a:r>
              <a:rPr lang="en-US" sz="2400" dirty="0"/>
              <a:t>Aqueous Humor - </a:t>
            </a:r>
            <a:r>
              <a:rPr lang="en-US" sz="2000" dirty="0"/>
              <a:t>water</a:t>
            </a:r>
          </a:p>
          <a:p>
            <a:pPr>
              <a:lnSpc>
                <a:spcPct val="90000"/>
              </a:lnSpc>
            </a:pPr>
            <a:r>
              <a:rPr lang="en-US" sz="2400" dirty="0"/>
              <a:t>Pupil</a:t>
            </a:r>
          </a:p>
          <a:p>
            <a:pPr>
              <a:lnSpc>
                <a:spcPct val="90000"/>
              </a:lnSpc>
            </a:pPr>
            <a:r>
              <a:rPr lang="en-US" sz="2400" dirty="0"/>
              <a:t>Lens</a:t>
            </a:r>
          </a:p>
          <a:p>
            <a:pPr lvl="1">
              <a:lnSpc>
                <a:spcPct val="90000"/>
              </a:lnSpc>
            </a:pPr>
            <a:r>
              <a:rPr lang="en-US" sz="2000" dirty="0"/>
              <a:t>100,000 fold increase in light on retina</a:t>
            </a:r>
          </a:p>
          <a:p>
            <a:pPr>
              <a:lnSpc>
                <a:spcPct val="90000"/>
              </a:lnSpc>
            </a:pPr>
            <a:r>
              <a:rPr lang="en-US" sz="2400" dirty="0"/>
              <a:t>Vitreous Humor</a:t>
            </a:r>
          </a:p>
          <a:p>
            <a:pPr lvl="1">
              <a:lnSpc>
                <a:spcPct val="90000"/>
              </a:lnSpc>
            </a:pPr>
            <a:r>
              <a:rPr lang="en-US" sz="2000" dirty="0"/>
              <a:t>jelly like substance</a:t>
            </a:r>
          </a:p>
          <a:p>
            <a:pPr>
              <a:lnSpc>
                <a:spcPct val="90000"/>
              </a:lnSpc>
            </a:pPr>
            <a:r>
              <a:rPr lang="en-US" sz="2400" dirty="0"/>
              <a:t>Retina</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057400"/>
            <a:ext cx="4908437" cy="384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667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050"/>
          <p:cNvSpPr>
            <a:spLocks noGrp="1" noChangeArrowheads="1"/>
          </p:cNvSpPr>
          <p:nvPr>
            <p:ph type="title"/>
          </p:nvPr>
        </p:nvSpPr>
        <p:spPr>
          <a:xfrm>
            <a:off x="1892300" y="457200"/>
            <a:ext cx="5295900" cy="1143000"/>
          </a:xfrm>
        </p:spPr>
        <p:txBody>
          <a:bodyPr>
            <a:normAutofit fontScale="90000"/>
          </a:bodyPr>
          <a:lstStyle/>
          <a:p>
            <a:r>
              <a:rPr lang="en-US" dirty="0"/>
              <a:t>Path of Retinal Hazard Wavelengths in the Eye</a:t>
            </a:r>
          </a:p>
        </p:txBody>
      </p:sp>
      <p:pic>
        <p:nvPicPr>
          <p:cNvPr id="750595" name="Picture 2051" descr="C:\My Documents\EYE.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4600" y="2209800"/>
            <a:ext cx="3848100" cy="3676650"/>
          </a:xfrm>
          <a:prstGeom prst="rect">
            <a:avLst/>
          </a:prstGeom>
          <a:noFill/>
          <a:extLst>
            <a:ext uri="{909E8E84-426E-40DD-AFC4-6F175D3DCCD1}">
              <a14:hiddenFill xmlns:a14="http://schemas.microsoft.com/office/drawing/2010/main">
                <a:solidFill>
                  <a:srgbClr val="FFFFFF"/>
                </a:solidFill>
              </a14:hiddenFill>
            </a:ext>
          </a:extLst>
        </p:spPr>
      </p:pic>
      <p:sp>
        <p:nvSpPr>
          <p:cNvPr id="750596" name="Line 2052"/>
          <p:cNvSpPr>
            <a:spLocks noChangeShapeType="1"/>
          </p:cNvSpPr>
          <p:nvPr/>
        </p:nvSpPr>
        <p:spPr bwMode="auto">
          <a:xfrm>
            <a:off x="685800" y="3524250"/>
            <a:ext cx="2438400" cy="0"/>
          </a:xfrm>
          <a:prstGeom prst="line">
            <a:avLst/>
          </a:prstGeom>
          <a:noFill/>
          <a:ln w="12700">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0597" name="Line 2053"/>
          <p:cNvSpPr>
            <a:spLocks noChangeShapeType="1"/>
          </p:cNvSpPr>
          <p:nvPr/>
        </p:nvSpPr>
        <p:spPr bwMode="auto">
          <a:xfrm>
            <a:off x="3124200" y="3524250"/>
            <a:ext cx="2438400" cy="304800"/>
          </a:xfrm>
          <a:prstGeom prst="line">
            <a:avLst/>
          </a:prstGeom>
          <a:noFill/>
          <a:ln w="12700">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0598" name="Line 2054"/>
          <p:cNvSpPr>
            <a:spLocks noChangeShapeType="1"/>
          </p:cNvSpPr>
          <p:nvPr/>
        </p:nvSpPr>
        <p:spPr bwMode="auto">
          <a:xfrm>
            <a:off x="685800" y="4438650"/>
            <a:ext cx="2514600" cy="0"/>
          </a:xfrm>
          <a:prstGeom prst="line">
            <a:avLst/>
          </a:prstGeom>
          <a:noFill/>
          <a:ln w="12700">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0599" name="Line 2055"/>
          <p:cNvSpPr>
            <a:spLocks noChangeShapeType="1"/>
          </p:cNvSpPr>
          <p:nvPr/>
        </p:nvSpPr>
        <p:spPr bwMode="auto">
          <a:xfrm flipV="1">
            <a:off x="3276600" y="3829050"/>
            <a:ext cx="2286000" cy="609600"/>
          </a:xfrm>
          <a:prstGeom prst="line">
            <a:avLst/>
          </a:prstGeom>
          <a:noFill/>
          <a:ln w="12700">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0600" name="Line 2056"/>
          <p:cNvSpPr>
            <a:spLocks noChangeShapeType="1"/>
          </p:cNvSpPr>
          <p:nvPr/>
        </p:nvSpPr>
        <p:spPr bwMode="auto">
          <a:xfrm>
            <a:off x="685800" y="3981450"/>
            <a:ext cx="2667000" cy="0"/>
          </a:xfrm>
          <a:prstGeom prst="line">
            <a:avLst/>
          </a:prstGeom>
          <a:noFill/>
          <a:ln w="12700">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0601" name="Line 2057"/>
          <p:cNvSpPr>
            <a:spLocks noChangeShapeType="1"/>
          </p:cNvSpPr>
          <p:nvPr/>
        </p:nvSpPr>
        <p:spPr bwMode="auto">
          <a:xfrm flipV="1">
            <a:off x="3429000" y="3829050"/>
            <a:ext cx="2133600" cy="152400"/>
          </a:xfrm>
          <a:prstGeom prst="line">
            <a:avLst/>
          </a:prstGeom>
          <a:noFill/>
          <a:ln w="12700">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0602" name="Text Box 2058"/>
          <p:cNvSpPr txBox="1">
            <a:spLocks noChangeArrowheads="1"/>
          </p:cNvSpPr>
          <p:nvPr/>
        </p:nvSpPr>
        <p:spPr bwMode="auto">
          <a:xfrm>
            <a:off x="2133600" y="230505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baseline="0"/>
              <a:t>LENS</a:t>
            </a:r>
            <a:endParaRPr lang="en-US" baseline="0"/>
          </a:p>
        </p:txBody>
      </p:sp>
      <p:sp>
        <p:nvSpPr>
          <p:cNvPr id="750603" name="Text Box 2059"/>
          <p:cNvSpPr txBox="1">
            <a:spLocks noChangeArrowheads="1"/>
          </p:cNvSpPr>
          <p:nvPr/>
        </p:nvSpPr>
        <p:spPr bwMode="auto">
          <a:xfrm>
            <a:off x="1219200" y="260985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baseline="0"/>
              <a:t>IRIS/PUPIL</a:t>
            </a:r>
            <a:endParaRPr lang="en-US" baseline="0"/>
          </a:p>
        </p:txBody>
      </p:sp>
      <p:sp>
        <p:nvSpPr>
          <p:cNvPr id="750604" name="Text Box 2060"/>
          <p:cNvSpPr txBox="1">
            <a:spLocks noChangeArrowheads="1"/>
          </p:cNvSpPr>
          <p:nvPr/>
        </p:nvSpPr>
        <p:spPr bwMode="auto">
          <a:xfrm>
            <a:off x="609600" y="306705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baseline="0"/>
              <a:t>CORNEA</a:t>
            </a:r>
            <a:endParaRPr lang="en-US" baseline="0"/>
          </a:p>
        </p:txBody>
      </p:sp>
      <p:sp>
        <p:nvSpPr>
          <p:cNvPr id="750605" name="Text Box 2061"/>
          <p:cNvSpPr txBox="1">
            <a:spLocks noChangeArrowheads="1"/>
          </p:cNvSpPr>
          <p:nvPr/>
        </p:nvSpPr>
        <p:spPr bwMode="auto">
          <a:xfrm>
            <a:off x="228600" y="472440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baseline="0"/>
              <a:t>AQUEOUS HUMOR</a:t>
            </a:r>
            <a:endParaRPr lang="en-US" baseline="0"/>
          </a:p>
        </p:txBody>
      </p:sp>
      <p:sp>
        <p:nvSpPr>
          <p:cNvPr id="750606" name="Text Box 2062"/>
          <p:cNvSpPr txBox="1">
            <a:spLocks noChangeArrowheads="1"/>
          </p:cNvSpPr>
          <p:nvPr/>
        </p:nvSpPr>
        <p:spPr bwMode="auto">
          <a:xfrm>
            <a:off x="1143000" y="520065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baseline="0"/>
              <a:t>CILIARY MUSCLE</a:t>
            </a:r>
            <a:endParaRPr lang="en-US" baseline="0"/>
          </a:p>
        </p:txBody>
      </p:sp>
      <p:sp>
        <p:nvSpPr>
          <p:cNvPr id="750607" name="Text Box 2063"/>
          <p:cNvSpPr txBox="1">
            <a:spLocks noChangeArrowheads="1"/>
          </p:cNvSpPr>
          <p:nvPr/>
        </p:nvSpPr>
        <p:spPr bwMode="auto">
          <a:xfrm>
            <a:off x="3429000" y="291465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baseline="0"/>
              <a:t>VITREOUS HUMOR</a:t>
            </a:r>
            <a:endParaRPr lang="en-US" baseline="0"/>
          </a:p>
        </p:txBody>
      </p:sp>
      <p:sp>
        <p:nvSpPr>
          <p:cNvPr id="750608" name="Text Box 2064"/>
          <p:cNvSpPr txBox="1">
            <a:spLocks noChangeArrowheads="1"/>
          </p:cNvSpPr>
          <p:nvPr/>
        </p:nvSpPr>
        <p:spPr bwMode="auto">
          <a:xfrm>
            <a:off x="4343400" y="421005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baseline="0"/>
              <a:t>FOVEA</a:t>
            </a:r>
            <a:endParaRPr lang="en-US" baseline="0"/>
          </a:p>
        </p:txBody>
      </p:sp>
      <p:sp>
        <p:nvSpPr>
          <p:cNvPr id="750609" name="Text Box 2065"/>
          <p:cNvSpPr txBox="1">
            <a:spLocks noChangeArrowheads="1"/>
          </p:cNvSpPr>
          <p:nvPr/>
        </p:nvSpPr>
        <p:spPr bwMode="auto">
          <a:xfrm>
            <a:off x="3733800" y="459105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baseline="0"/>
              <a:t>OPTIC DISK</a:t>
            </a:r>
            <a:endParaRPr lang="en-US" baseline="0"/>
          </a:p>
        </p:txBody>
      </p:sp>
      <p:sp>
        <p:nvSpPr>
          <p:cNvPr id="750610" name="Text Box 2066"/>
          <p:cNvSpPr txBox="1">
            <a:spLocks noChangeArrowheads="1"/>
          </p:cNvSpPr>
          <p:nvPr/>
        </p:nvSpPr>
        <p:spPr bwMode="auto">
          <a:xfrm>
            <a:off x="5638800" y="230505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baseline="0"/>
              <a:t>CHOROID</a:t>
            </a:r>
            <a:endParaRPr lang="en-US" baseline="0"/>
          </a:p>
        </p:txBody>
      </p:sp>
      <p:sp>
        <p:nvSpPr>
          <p:cNvPr id="750611" name="Text Box 2067"/>
          <p:cNvSpPr txBox="1">
            <a:spLocks noChangeArrowheads="1"/>
          </p:cNvSpPr>
          <p:nvPr/>
        </p:nvSpPr>
        <p:spPr bwMode="auto">
          <a:xfrm>
            <a:off x="6172200" y="283845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baseline="0"/>
              <a:t>SCLERA</a:t>
            </a:r>
            <a:endParaRPr lang="en-US" baseline="0"/>
          </a:p>
        </p:txBody>
      </p:sp>
      <p:sp>
        <p:nvSpPr>
          <p:cNvPr id="750612" name="Text Box 2068"/>
          <p:cNvSpPr txBox="1">
            <a:spLocks noChangeArrowheads="1"/>
          </p:cNvSpPr>
          <p:nvPr/>
        </p:nvSpPr>
        <p:spPr bwMode="auto">
          <a:xfrm>
            <a:off x="6324600" y="352425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baseline="0"/>
              <a:t>RETINA</a:t>
            </a:r>
            <a:endParaRPr lang="en-US" baseline="0"/>
          </a:p>
        </p:txBody>
      </p:sp>
      <p:sp>
        <p:nvSpPr>
          <p:cNvPr id="750613" name="Text Box 2069"/>
          <p:cNvSpPr txBox="1">
            <a:spLocks noChangeArrowheads="1"/>
          </p:cNvSpPr>
          <p:nvPr/>
        </p:nvSpPr>
        <p:spPr bwMode="auto">
          <a:xfrm>
            <a:off x="6477000" y="481965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baseline="0"/>
              <a:t>OPTIC NERVE</a:t>
            </a:r>
            <a:endParaRPr lang="en-US" baseline="0"/>
          </a:p>
        </p:txBody>
      </p:sp>
      <p:sp>
        <p:nvSpPr>
          <p:cNvPr id="750614" name="Line 2070"/>
          <p:cNvSpPr>
            <a:spLocks noChangeShapeType="1"/>
          </p:cNvSpPr>
          <p:nvPr/>
        </p:nvSpPr>
        <p:spPr bwMode="auto">
          <a:xfrm>
            <a:off x="2819400" y="2609850"/>
            <a:ext cx="304800" cy="114300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0615" name="Line 2071"/>
          <p:cNvSpPr>
            <a:spLocks noChangeShapeType="1"/>
          </p:cNvSpPr>
          <p:nvPr/>
        </p:nvSpPr>
        <p:spPr bwMode="auto">
          <a:xfrm>
            <a:off x="2590800" y="2914650"/>
            <a:ext cx="304800" cy="83820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0616" name="Line 2072"/>
          <p:cNvSpPr>
            <a:spLocks noChangeShapeType="1"/>
          </p:cNvSpPr>
          <p:nvPr/>
        </p:nvSpPr>
        <p:spPr bwMode="auto">
          <a:xfrm>
            <a:off x="1676400" y="3219450"/>
            <a:ext cx="914400" cy="38100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0617" name="Line 2073"/>
          <p:cNvSpPr>
            <a:spLocks noChangeShapeType="1"/>
          </p:cNvSpPr>
          <p:nvPr/>
        </p:nvSpPr>
        <p:spPr bwMode="auto">
          <a:xfrm flipV="1">
            <a:off x="1524000" y="4133850"/>
            <a:ext cx="1219200" cy="76200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0618" name="Line 2074"/>
          <p:cNvSpPr>
            <a:spLocks noChangeShapeType="1"/>
          </p:cNvSpPr>
          <p:nvPr/>
        </p:nvSpPr>
        <p:spPr bwMode="auto">
          <a:xfrm flipV="1">
            <a:off x="2362200" y="4819650"/>
            <a:ext cx="762000" cy="53340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0619" name="Line 2075"/>
          <p:cNvSpPr>
            <a:spLocks noChangeShapeType="1"/>
          </p:cNvSpPr>
          <p:nvPr/>
        </p:nvSpPr>
        <p:spPr bwMode="auto">
          <a:xfrm flipH="1">
            <a:off x="5257800" y="3829050"/>
            <a:ext cx="381000" cy="53340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0620" name="Line 2076"/>
          <p:cNvSpPr>
            <a:spLocks noChangeShapeType="1"/>
          </p:cNvSpPr>
          <p:nvPr/>
        </p:nvSpPr>
        <p:spPr bwMode="auto">
          <a:xfrm flipH="1">
            <a:off x="4953000" y="4362450"/>
            <a:ext cx="609600" cy="53340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0621" name="Line 2077"/>
          <p:cNvSpPr>
            <a:spLocks noChangeShapeType="1"/>
          </p:cNvSpPr>
          <p:nvPr/>
        </p:nvSpPr>
        <p:spPr bwMode="auto">
          <a:xfrm flipH="1">
            <a:off x="5029200" y="2533650"/>
            <a:ext cx="609600" cy="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0622" name="Line 2078"/>
          <p:cNvSpPr>
            <a:spLocks noChangeShapeType="1"/>
          </p:cNvSpPr>
          <p:nvPr/>
        </p:nvSpPr>
        <p:spPr bwMode="auto">
          <a:xfrm flipH="1">
            <a:off x="5486400" y="3067050"/>
            <a:ext cx="685800" cy="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0623" name="Line 2079"/>
          <p:cNvSpPr>
            <a:spLocks noChangeShapeType="1"/>
          </p:cNvSpPr>
          <p:nvPr/>
        </p:nvSpPr>
        <p:spPr bwMode="auto">
          <a:xfrm flipH="1" flipV="1">
            <a:off x="5562600" y="3524250"/>
            <a:ext cx="762000" cy="22860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0624" name="Line 2080"/>
          <p:cNvSpPr>
            <a:spLocks noChangeShapeType="1"/>
          </p:cNvSpPr>
          <p:nvPr/>
        </p:nvSpPr>
        <p:spPr bwMode="auto">
          <a:xfrm flipH="1" flipV="1">
            <a:off x="6172200" y="4667250"/>
            <a:ext cx="304800" cy="38100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50834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ChangeArrowheads="1"/>
          </p:cNvSpPr>
          <p:nvPr>
            <p:ph type="title"/>
          </p:nvPr>
        </p:nvSpPr>
        <p:spPr>
          <a:xfrm>
            <a:off x="1600200" y="381000"/>
            <a:ext cx="5638800" cy="457200"/>
          </a:xfrm>
        </p:spPr>
        <p:txBody>
          <a:bodyPr>
            <a:normAutofit fontScale="90000"/>
          </a:bodyPr>
          <a:lstStyle/>
          <a:p>
            <a:r>
              <a:rPr lang="en-US" dirty="0"/>
              <a:t>Photobiology of the Eye</a:t>
            </a:r>
          </a:p>
        </p:txBody>
      </p:sp>
      <p:sp>
        <p:nvSpPr>
          <p:cNvPr id="752643" name="Line 3"/>
          <p:cNvSpPr>
            <a:spLocks noChangeShapeType="1"/>
          </p:cNvSpPr>
          <p:nvPr/>
        </p:nvSpPr>
        <p:spPr bwMode="auto">
          <a:xfrm>
            <a:off x="2971800" y="2590799"/>
            <a:ext cx="56388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644" name="Line 4"/>
          <p:cNvSpPr>
            <a:spLocks noChangeShapeType="1"/>
          </p:cNvSpPr>
          <p:nvPr/>
        </p:nvSpPr>
        <p:spPr bwMode="auto">
          <a:xfrm>
            <a:off x="2971800" y="3657599"/>
            <a:ext cx="56388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645" name="Line 5"/>
          <p:cNvSpPr>
            <a:spLocks noChangeShapeType="1"/>
          </p:cNvSpPr>
          <p:nvPr/>
        </p:nvSpPr>
        <p:spPr bwMode="auto">
          <a:xfrm>
            <a:off x="2971800" y="4800599"/>
            <a:ext cx="56388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646" name="Text Box 6"/>
          <p:cNvSpPr txBox="1">
            <a:spLocks noChangeArrowheads="1"/>
          </p:cNvSpPr>
          <p:nvPr/>
        </p:nvSpPr>
        <p:spPr bwMode="auto">
          <a:xfrm>
            <a:off x="228600" y="2438399"/>
            <a:ext cx="18288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baseline="0">
                <a:solidFill>
                  <a:srgbClr val="00FFFF"/>
                </a:solidFill>
              </a:rPr>
              <a:t>Photochemical</a:t>
            </a:r>
          </a:p>
          <a:p>
            <a:pPr algn="ctr">
              <a:spcBef>
                <a:spcPct val="50000"/>
              </a:spcBef>
            </a:pPr>
            <a:r>
              <a:rPr lang="en-US" sz="1600" b="1" baseline="0">
                <a:solidFill>
                  <a:srgbClr val="00FFFF"/>
                </a:solidFill>
              </a:rPr>
              <a:t>Effects</a:t>
            </a:r>
          </a:p>
        </p:txBody>
      </p:sp>
      <p:sp>
        <p:nvSpPr>
          <p:cNvPr id="752647" name="Text Box 7"/>
          <p:cNvSpPr txBox="1">
            <a:spLocks noChangeArrowheads="1"/>
          </p:cNvSpPr>
          <p:nvPr/>
        </p:nvSpPr>
        <p:spPr bwMode="auto">
          <a:xfrm>
            <a:off x="533400" y="4648199"/>
            <a:ext cx="1066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baseline="0">
                <a:solidFill>
                  <a:srgbClr val="FF0000"/>
                </a:solidFill>
              </a:rPr>
              <a:t>Thermal Effects</a:t>
            </a:r>
          </a:p>
        </p:txBody>
      </p:sp>
      <p:pic>
        <p:nvPicPr>
          <p:cNvPr id="752648" name="Picture 8" descr="C:\My Documents\EYE.BM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1254504" flipH="1">
            <a:off x="7010400" y="1600199"/>
            <a:ext cx="990600" cy="892175"/>
          </a:xfrm>
          <a:prstGeom prst="rect">
            <a:avLst/>
          </a:prstGeom>
          <a:noFill/>
          <a:extLst>
            <a:ext uri="{909E8E84-426E-40DD-AFC4-6F175D3DCCD1}">
              <a14:hiddenFill xmlns:a14="http://schemas.microsoft.com/office/drawing/2010/main">
                <a:solidFill>
                  <a:srgbClr val="FFFFFF"/>
                </a:solidFill>
              </a14:hiddenFill>
            </a:ext>
          </a:extLst>
        </p:spPr>
      </p:pic>
      <p:sp>
        <p:nvSpPr>
          <p:cNvPr id="752649" name="Text Box 9"/>
          <p:cNvSpPr txBox="1">
            <a:spLocks noChangeArrowheads="1"/>
          </p:cNvSpPr>
          <p:nvPr/>
        </p:nvSpPr>
        <p:spPr bwMode="auto">
          <a:xfrm>
            <a:off x="5029200" y="4038599"/>
            <a:ext cx="10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baseline="0"/>
              <a:t>RETINA</a:t>
            </a:r>
          </a:p>
        </p:txBody>
      </p:sp>
      <p:sp>
        <p:nvSpPr>
          <p:cNvPr id="752650" name="Text Box 10"/>
          <p:cNvSpPr txBox="1">
            <a:spLocks noChangeArrowheads="1"/>
          </p:cNvSpPr>
          <p:nvPr/>
        </p:nvSpPr>
        <p:spPr bwMode="auto">
          <a:xfrm>
            <a:off x="4876800" y="2743199"/>
            <a:ext cx="10668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baseline="0"/>
              <a:t>CORNEA</a:t>
            </a:r>
          </a:p>
          <a:p>
            <a:pPr algn="ctr">
              <a:spcBef>
                <a:spcPct val="50000"/>
              </a:spcBef>
            </a:pPr>
            <a:r>
              <a:rPr lang="en-US" sz="1600" b="1" baseline="0"/>
              <a:t>LENS</a:t>
            </a:r>
          </a:p>
        </p:txBody>
      </p:sp>
      <p:sp>
        <p:nvSpPr>
          <p:cNvPr id="752651" name="Text Box 11"/>
          <p:cNvSpPr txBox="1">
            <a:spLocks noChangeArrowheads="1"/>
          </p:cNvSpPr>
          <p:nvPr/>
        </p:nvSpPr>
        <p:spPr bwMode="auto">
          <a:xfrm>
            <a:off x="4876800" y="1887537"/>
            <a:ext cx="10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baseline="0"/>
              <a:t>CORNEA</a:t>
            </a:r>
          </a:p>
        </p:txBody>
      </p:sp>
      <p:sp>
        <p:nvSpPr>
          <p:cNvPr id="752652" name="Text Box 12"/>
          <p:cNvSpPr txBox="1">
            <a:spLocks noChangeArrowheads="1"/>
          </p:cNvSpPr>
          <p:nvPr/>
        </p:nvSpPr>
        <p:spPr bwMode="auto">
          <a:xfrm>
            <a:off x="5105400" y="6172199"/>
            <a:ext cx="10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baseline="0"/>
              <a:t>CORNEA</a:t>
            </a:r>
          </a:p>
        </p:txBody>
      </p:sp>
      <p:sp>
        <p:nvSpPr>
          <p:cNvPr id="752653" name="Text Box 13"/>
          <p:cNvSpPr txBox="1">
            <a:spLocks noChangeArrowheads="1"/>
          </p:cNvSpPr>
          <p:nvPr/>
        </p:nvSpPr>
        <p:spPr bwMode="auto">
          <a:xfrm>
            <a:off x="3048000" y="1600199"/>
            <a:ext cx="1752600" cy="97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50000"/>
              </a:lnSpc>
              <a:spcBef>
                <a:spcPct val="50000"/>
              </a:spcBef>
            </a:pPr>
            <a:r>
              <a:rPr lang="en-US" sz="1600" b="1" baseline="0" dirty="0"/>
              <a:t>UV C</a:t>
            </a:r>
          </a:p>
          <a:p>
            <a:pPr algn="ctr">
              <a:lnSpc>
                <a:spcPct val="50000"/>
              </a:lnSpc>
              <a:spcBef>
                <a:spcPct val="50000"/>
              </a:spcBef>
            </a:pPr>
            <a:r>
              <a:rPr lang="en-US" sz="1600" b="1" baseline="0" dirty="0"/>
              <a:t>100-280 nm</a:t>
            </a:r>
          </a:p>
          <a:p>
            <a:pPr algn="ctr">
              <a:lnSpc>
                <a:spcPct val="50000"/>
              </a:lnSpc>
              <a:spcBef>
                <a:spcPct val="50000"/>
              </a:spcBef>
            </a:pPr>
            <a:r>
              <a:rPr lang="en-US" sz="1600" b="1" baseline="0" dirty="0"/>
              <a:t>UV B</a:t>
            </a:r>
          </a:p>
          <a:p>
            <a:pPr algn="ctr">
              <a:lnSpc>
                <a:spcPct val="50000"/>
              </a:lnSpc>
              <a:spcBef>
                <a:spcPct val="50000"/>
              </a:spcBef>
            </a:pPr>
            <a:r>
              <a:rPr lang="en-US" sz="1600" b="1" baseline="0" dirty="0"/>
              <a:t>280-320 nm</a:t>
            </a:r>
          </a:p>
        </p:txBody>
      </p:sp>
      <p:sp>
        <p:nvSpPr>
          <p:cNvPr id="752654" name="Text Box 14"/>
          <p:cNvSpPr txBox="1">
            <a:spLocks noChangeArrowheads="1"/>
          </p:cNvSpPr>
          <p:nvPr/>
        </p:nvSpPr>
        <p:spPr bwMode="auto">
          <a:xfrm>
            <a:off x="3048000" y="2895599"/>
            <a:ext cx="17526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50000"/>
              </a:lnSpc>
              <a:spcBef>
                <a:spcPct val="50000"/>
              </a:spcBef>
            </a:pPr>
            <a:r>
              <a:rPr lang="en-US" sz="1600" b="1" baseline="0" dirty="0"/>
              <a:t>UV A</a:t>
            </a:r>
          </a:p>
          <a:p>
            <a:pPr algn="ctr">
              <a:lnSpc>
                <a:spcPct val="50000"/>
              </a:lnSpc>
              <a:spcBef>
                <a:spcPct val="50000"/>
              </a:spcBef>
            </a:pPr>
            <a:r>
              <a:rPr lang="en-US" sz="1600" b="1" baseline="0" dirty="0"/>
              <a:t>320-400 nm</a:t>
            </a:r>
          </a:p>
        </p:txBody>
      </p:sp>
      <p:sp>
        <p:nvSpPr>
          <p:cNvPr id="752655" name="Text Box 15"/>
          <p:cNvSpPr txBox="1">
            <a:spLocks noChangeArrowheads="1"/>
          </p:cNvSpPr>
          <p:nvPr/>
        </p:nvSpPr>
        <p:spPr bwMode="auto">
          <a:xfrm>
            <a:off x="3048000" y="3809999"/>
            <a:ext cx="182880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50000"/>
              </a:lnSpc>
              <a:spcBef>
                <a:spcPct val="50000"/>
              </a:spcBef>
            </a:pPr>
            <a:r>
              <a:rPr lang="en-US" sz="1600" b="1" baseline="0" dirty="0"/>
              <a:t>VISIBLE</a:t>
            </a:r>
          </a:p>
          <a:p>
            <a:pPr algn="ctr">
              <a:lnSpc>
                <a:spcPct val="50000"/>
              </a:lnSpc>
              <a:spcBef>
                <a:spcPct val="50000"/>
              </a:spcBef>
            </a:pPr>
            <a:r>
              <a:rPr lang="en-US" sz="1600" b="1" baseline="0" dirty="0"/>
              <a:t>400-700 nm</a:t>
            </a:r>
          </a:p>
          <a:p>
            <a:pPr algn="ctr">
              <a:lnSpc>
                <a:spcPct val="50000"/>
              </a:lnSpc>
              <a:spcBef>
                <a:spcPct val="50000"/>
              </a:spcBef>
            </a:pPr>
            <a:r>
              <a:rPr lang="en-US" sz="1600" b="1" baseline="0" dirty="0"/>
              <a:t>IR A</a:t>
            </a:r>
          </a:p>
          <a:p>
            <a:pPr algn="ctr">
              <a:lnSpc>
                <a:spcPct val="50000"/>
              </a:lnSpc>
              <a:spcBef>
                <a:spcPct val="50000"/>
              </a:spcBef>
            </a:pPr>
            <a:r>
              <a:rPr lang="en-US" sz="1600" b="1" baseline="0" dirty="0"/>
              <a:t>700-1400 nm</a:t>
            </a:r>
          </a:p>
        </p:txBody>
      </p:sp>
      <p:sp>
        <p:nvSpPr>
          <p:cNvPr id="752656" name="Text Box 16"/>
          <p:cNvSpPr txBox="1">
            <a:spLocks noChangeArrowheads="1"/>
          </p:cNvSpPr>
          <p:nvPr/>
        </p:nvSpPr>
        <p:spPr bwMode="auto">
          <a:xfrm>
            <a:off x="2819400" y="5105399"/>
            <a:ext cx="22860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50000"/>
              </a:lnSpc>
              <a:spcBef>
                <a:spcPct val="50000"/>
              </a:spcBef>
            </a:pPr>
            <a:r>
              <a:rPr lang="en-US" sz="1600" b="1" baseline="0" dirty="0"/>
              <a:t>IR B</a:t>
            </a:r>
          </a:p>
          <a:p>
            <a:pPr algn="ctr">
              <a:lnSpc>
                <a:spcPct val="50000"/>
              </a:lnSpc>
              <a:spcBef>
                <a:spcPct val="50000"/>
              </a:spcBef>
            </a:pPr>
            <a:r>
              <a:rPr lang="en-US" sz="1600" b="1" baseline="0" dirty="0"/>
              <a:t>1500-1800 nm</a:t>
            </a:r>
          </a:p>
        </p:txBody>
      </p:sp>
      <p:grpSp>
        <p:nvGrpSpPr>
          <p:cNvPr id="752657" name="Group 17"/>
          <p:cNvGrpSpPr>
            <a:grpSpLocks/>
          </p:cNvGrpSpPr>
          <p:nvPr/>
        </p:nvGrpSpPr>
        <p:grpSpPr bwMode="auto">
          <a:xfrm>
            <a:off x="6477000" y="1904999"/>
            <a:ext cx="457200" cy="223838"/>
            <a:chOff x="3936" y="1296"/>
            <a:chExt cx="288" cy="192"/>
          </a:xfrm>
        </p:grpSpPr>
        <p:sp>
          <p:nvSpPr>
            <p:cNvPr id="752658" name="Line 18"/>
            <p:cNvSpPr>
              <a:spLocks noChangeShapeType="1"/>
            </p:cNvSpPr>
            <p:nvPr/>
          </p:nvSpPr>
          <p:spPr bwMode="auto">
            <a:xfrm>
              <a:off x="3936" y="1296"/>
              <a:ext cx="288" cy="0"/>
            </a:xfrm>
            <a:prstGeom prst="line">
              <a:avLst/>
            </a:prstGeom>
            <a:noFill/>
            <a:ln w="28575">
              <a:solidFill>
                <a:srgbClr val="00FF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659" name="Line 19"/>
            <p:cNvSpPr>
              <a:spLocks noChangeShapeType="1"/>
            </p:cNvSpPr>
            <p:nvPr/>
          </p:nvSpPr>
          <p:spPr bwMode="auto">
            <a:xfrm>
              <a:off x="3936" y="1392"/>
              <a:ext cx="288" cy="0"/>
            </a:xfrm>
            <a:prstGeom prst="line">
              <a:avLst/>
            </a:prstGeom>
            <a:noFill/>
            <a:ln w="28575">
              <a:solidFill>
                <a:srgbClr val="00FF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660" name="Line 20"/>
            <p:cNvSpPr>
              <a:spLocks noChangeShapeType="1"/>
            </p:cNvSpPr>
            <p:nvPr/>
          </p:nvSpPr>
          <p:spPr bwMode="auto">
            <a:xfrm>
              <a:off x="3936" y="1488"/>
              <a:ext cx="288" cy="0"/>
            </a:xfrm>
            <a:prstGeom prst="line">
              <a:avLst/>
            </a:prstGeom>
            <a:noFill/>
            <a:ln w="28575">
              <a:solidFill>
                <a:srgbClr val="00FF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52661" name="Group 21"/>
          <p:cNvGrpSpPr>
            <a:grpSpLocks/>
          </p:cNvGrpSpPr>
          <p:nvPr/>
        </p:nvGrpSpPr>
        <p:grpSpPr bwMode="auto">
          <a:xfrm>
            <a:off x="6391275" y="6200774"/>
            <a:ext cx="685800" cy="287338"/>
            <a:chOff x="3936" y="1296"/>
            <a:chExt cx="288" cy="192"/>
          </a:xfrm>
        </p:grpSpPr>
        <p:sp>
          <p:nvSpPr>
            <p:cNvPr id="752662" name="Line 22"/>
            <p:cNvSpPr>
              <a:spLocks noChangeShapeType="1"/>
            </p:cNvSpPr>
            <p:nvPr/>
          </p:nvSpPr>
          <p:spPr bwMode="auto">
            <a:xfrm>
              <a:off x="3936" y="1296"/>
              <a:ext cx="288" cy="0"/>
            </a:xfrm>
            <a:prstGeom prst="line">
              <a:avLst/>
            </a:prstGeom>
            <a:noFill/>
            <a:ln w="28575">
              <a:solidFill>
                <a:srgbClr val="00FF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663" name="Line 23"/>
            <p:cNvSpPr>
              <a:spLocks noChangeShapeType="1"/>
            </p:cNvSpPr>
            <p:nvPr/>
          </p:nvSpPr>
          <p:spPr bwMode="auto">
            <a:xfrm>
              <a:off x="3936" y="1392"/>
              <a:ext cx="288" cy="0"/>
            </a:xfrm>
            <a:prstGeom prst="line">
              <a:avLst/>
            </a:prstGeom>
            <a:noFill/>
            <a:ln w="28575">
              <a:solidFill>
                <a:srgbClr val="00FF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664" name="Line 24"/>
            <p:cNvSpPr>
              <a:spLocks noChangeShapeType="1"/>
            </p:cNvSpPr>
            <p:nvPr/>
          </p:nvSpPr>
          <p:spPr bwMode="auto">
            <a:xfrm>
              <a:off x="3936" y="1488"/>
              <a:ext cx="288" cy="0"/>
            </a:xfrm>
            <a:prstGeom prst="line">
              <a:avLst/>
            </a:prstGeom>
            <a:noFill/>
            <a:ln w="28575">
              <a:solidFill>
                <a:srgbClr val="00FF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2665" name="AutoShape 25"/>
          <p:cNvSpPr>
            <a:spLocks noChangeArrowheads="1"/>
          </p:cNvSpPr>
          <p:nvPr/>
        </p:nvSpPr>
        <p:spPr bwMode="auto">
          <a:xfrm>
            <a:off x="2057400" y="2057399"/>
            <a:ext cx="381000" cy="3886200"/>
          </a:xfrm>
          <a:prstGeom prst="upDownArrow">
            <a:avLst>
              <a:gd name="adj1" fmla="val 50000"/>
              <a:gd name="adj2" fmla="val 204000"/>
            </a:avLst>
          </a:pr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52666" name="Picture 26" descr="C:\My Documents\EYE.BM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H="1">
            <a:off x="7010400" y="2666999"/>
            <a:ext cx="990600" cy="892175"/>
          </a:xfrm>
          <a:prstGeom prst="rect">
            <a:avLst/>
          </a:prstGeom>
          <a:noFill/>
          <a:extLst>
            <a:ext uri="{909E8E84-426E-40DD-AFC4-6F175D3DCCD1}">
              <a14:hiddenFill xmlns:a14="http://schemas.microsoft.com/office/drawing/2010/main">
                <a:solidFill>
                  <a:srgbClr val="FFFFFF"/>
                </a:solidFill>
              </a14:hiddenFill>
            </a:ext>
          </a:extLst>
        </p:spPr>
      </p:pic>
      <p:grpSp>
        <p:nvGrpSpPr>
          <p:cNvPr id="752667" name="Group 27"/>
          <p:cNvGrpSpPr>
            <a:grpSpLocks/>
          </p:cNvGrpSpPr>
          <p:nvPr/>
        </p:nvGrpSpPr>
        <p:grpSpPr bwMode="auto">
          <a:xfrm>
            <a:off x="6400800" y="2971799"/>
            <a:ext cx="762000" cy="265113"/>
            <a:chOff x="3984" y="1920"/>
            <a:chExt cx="480" cy="167"/>
          </a:xfrm>
        </p:grpSpPr>
        <p:sp>
          <p:nvSpPr>
            <p:cNvPr id="752668" name="Line 28"/>
            <p:cNvSpPr>
              <a:spLocks noChangeShapeType="1"/>
            </p:cNvSpPr>
            <p:nvPr/>
          </p:nvSpPr>
          <p:spPr bwMode="auto">
            <a:xfrm>
              <a:off x="3984" y="2087"/>
              <a:ext cx="288" cy="0"/>
            </a:xfrm>
            <a:prstGeom prst="line">
              <a:avLst/>
            </a:prstGeom>
            <a:noFill/>
            <a:ln w="28575">
              <a:solidFill>
                <a:srgbClr val="00FF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669" name="Line 29"/>
            <p:cNvSpPr>
              <a:spLocks noChangeShapeType="1"/>
            </p:cNvSpPr>
            <p:nvPr/>
          </p:nvSpPr>
          <p:spPr bwMode="auto">
            <a:xfrm>
              <a:off x="3984" y="2004"/>
              <a:ext cx="480" cy="0"/>
            </a:xfrm>
            <a:prstGeom prst="line">
              <a:avLst/>
            </a:prstGeom>
            <a:noFill/>
            <a:ln w="28575">
              <a:solidFill>
                <a:srgbClr val="00FF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670" name="Line 30"/>
            <p:cNvSpPr>
              <a:spLocks noChangeShapeType="1"/>
            </p:cNvSpPr>
            <p:nvPr/>
          </p:nvSpPr>
          <p:spPr bwMode="auto">
            <a:xfrm>
              <a:off x="3984" y="1920"/>
              <a:ext cx="288" cy="0"/>
            </a:xfrm>
            <a:prstGeom prst="line">
              <a:avLst/>
            </a:prstGeom>
            <a:noFill/>
            <a:ln w="28575">
              <a:solidFill>
                <a:srgbClr val="00FF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752671" name="Picture 31" descr="C:\My Documents\EYE.BM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457431" flipH="1">
            <a:off x="7010400" y="3809999"/>
            <a:ext cx="990600" cy="892175"/>
          </a:xfrm>
          <a:prstGeom prst="rect">
            <a:avLst/>
          </a:prstGeom>
          <a:noFill/>
          <a:extLst>
            <a:ext uri="{909E8E84-426E-40DD-AFC4-6F175D3DCCD1}">
              <a14:hiddenFill xmlns:a14="http://schemas.microsoft.com/office/drawing/2010/main">
                <a:solidFill>
                  <a:srgbClr val="FFFFFF"/>
                </a:solidFill>
              </a14:hiddenFill>
            </a:ext>
          </a:extLst>
        </p:spPr>
      </p:pic>
      <p:grpSp>
        <p:nvGrpSpPr>
          <p:cNvPr id="752672" name="Group 32"/>
          <p:cNvGrpSpPr>
            <a:grpSpLocks/>
          </p:cNvGrpSpPr>
          <p:nvPr/>
        </p:nvGrpSpPr>
        <p:grpSpPr bwMode="auto">
          <a:xfrm>
            <a:off x="6400800" y="4114799"/>
            <a:ext cx="1371600" cy="285750"/>
            <a:chOff x="3936" y="1296"/>
            <a:chExt cx="288" cy="192"/>
          </a:xfrm>
        </p:grpSpPr>
        <p:sp>
          <p:nvSpPr>
            <p:cNvPr id="752673" name="Line 33"/>
            <p:cNvSpPr>
              <a:spLocks noChangeShapeType="1"/>
            </p:cNvSpPr>
            <p:nvPr/>
          </p:nvSpPr>
          <p:spPr bwMode="auto">
            <a:xfrm>
              <a:off x="3936" y="1296"/>
              <a:ext cx="288" cy="0"/>
            </a:xfrm>
            <a:prstGeom prst="line">
              <a:avLst/>
            </a:prstGeom>
            <a:noFill/>
            <a:ln w="28575">
              <a:solidFill>
                <a:srgbClr val="00FF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674" name="Line 34"/>
            <p:cNvSpPr>
              <a:spLocks noChangeShapeType="1"/>
            </p:cNvSpPr>
            <p:nvPr/>
          </p:nvSpPr>
          <p:spPr bwMode="auto">
            <a:xfrm>
              <a:off x="3936" y="1392"/>
              <a:ext cx="288" cy="0"/>
            </a:xfrm>
            <a:prstGeom prst="line">
              <a:avLst/>
            </a:prstGeom>
            <a:noFill/>
            <a:ln w="28575">
              <a:solidFill>
                <a:srgbClr val="00FF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675" name="Line 35"/>
            <p:cNvSpPr>
              <a:spLocks noChangeShapeType="1"/>
            </p:cNvSpPr>
            <p:nvPr/>
          </p:nvSpPr>
          <p:spPr bwMode="auto">
            <a:xfrm>
              <a:off x="3936" y="1488"/>
              <a:ext cx="288" cy="0"/>
            </a:xfrm>
            <a:prstGeom prst="line">
              <a:avLst/>
            </a:prstGeom>
            <a:noFill/>
            <a:ln w="28575">
              <a:solidFill>
                <a:srgbClr val="00FF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752676" name="Picture 36" descr="C:\My Documents\EYE.BM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1034480" flipH="1">
            <a:off x="7086600" y="4876799"/>
            <a:ext cx="990600" cy="892175"/>
          </a:xfrm>
          <a:prstGeom prst="rect">
            <a:avLst/>
          </a:prstGeom>
          <a:noFill/>
          <a:extLst>
            <a:ext uri="{909E8E84-426E-40DD-AFC4-6F175D3DCCD1}">
              <a14:hiddenFill xmlns:a14="http://schemas.microsoft.com/office/drawing/2010/main">
                <a:solidFill>
                  <a:srgbClr val="FFFFFF"/>
                </a:solidFill>
              </a14:hiddenFill>
            </a:ext>
          </a:extLst>
        </p:spPr>
      </p:pic>
      <p:pic>
        <p:nvPicPr>
          <p:cNvPr id="752677" name="Picture 37" descr="C:\My Documents\EYE.BM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H="1">
            <a:off x="7086600" y="5889624"/>
            <a:ext cx="990600" cy="892175"/>
          </a:xfrm>
          <a:prstGeom prst="rect">
            <a:avLst/>
          </a:prstGeom>
          <a:noFill/>
          <a:extLst>
            <a:ext uri="{909E8E84-426E-40DD-AFC4-6F175D3DCCD1}">
              <a14:hiddenFill xmlns:a14="http://schemas.microsoft.com/office/drawing/2010/main">
                <a:solidFill>
                  <a:srgbClr val="FFFFFF"/>
                </a:solidFill>
              </a14:hiddenFill>
            </a:ext>
          </a:extLst>
        </p:spPr>
      </p:pic>
      <p:sp>
        <p:nvSpPr>
          <p:cNvPr id="752678" name="Text Box 38"/>
          <p:cNvSpPr txBox="1">
            <a:spLocks noChangeArrowheads="1"/>
          </p:cNvSpPr>
          <p:nvPr/>
        </p:nvSpPr>
        <p:spPr bwMode="auto">
          <a:xfrm>
            <a:off x="2895600" y="6019799"/>
            <a:ext cx="22860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50000"/>
              </a:lnSpc>
              <a:spcBef>
                <a:spcPct val="50000"/>
              </a:spcBef>
            </a:pPr>
            <a:r>
              <a:rPr lang="en-US" sz="1600" b="1" baseline="0" dirty="0"/>
              <a:t>IR C</a:t>
            </a:r>
          </a:p>
          <a:p>
            <a:pPr algn="ctr">
              <a:lnSpc>
                <a:spcPct val="50000"/>
              </a:lnSpc>
              <a:spcBef>
                <a:spcPct val="50000"/>
              </a:spcBef>
            </a:pPr>
            <a:r>
              <a:rPr lang="en-US" sz="1600" b="1" baseline="0" dirty="0"/>
              <a:t>3000- 1,000,000 nm</a:t>
            </a:r>
          </a:p>
        </p:txBody>
      </p:sp>
      <p:sp>
        <p:nvSpPr>
          <p:cNvPr id="752679" name="Line 39"/>
          <p:cNvSpPr>
            <a:spLocks noChangeShapeType="1"/>
          </p:cNvSpPr>
          <p:nvPr/>
        </p:nvSpPr>
        <p:spPr bwMode="auto">
          <a:xfrm>
            <a:off x="2971800" y="5867399"/>
            <a:ext cx="56388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680" name="Line 40"/>
          <p:cNvSpPr>
            <a:spLocks noChangeShapeType="1"/>
          </p:cNvSpPr>
          <p:nvPr/>
        </p:nvSpPr>
        <p:spPr bwMode="auto">
          <a:xfrm>
            <a:off x="6400800" y="5181599"/>
            <a:ext cx="685800" cy="0"/>
          </a:xfrm>
          <a:prstGeom prst="line">
            <a:avLst/>
          </a:prstGeom>
          <a:noFill/>
          <a:ln w="28575">
            <a:solidFill>
              <a:srgbClr val="00FF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681" name="Line 41"/>
          <p:cNvSpPr>
            <a:spLocks noChangeShapeType="1"/>
          </p:cNvSpPr>
          <p:nvPr/>
        </p:nvSpPr>
        <p:spPr bwMode="auto">
          <a:xfrm>
            <a:off x="6400800" y="5324474"/>
            <a:ext cx="838200" cy="9525"/>
          </a:xfrm>
          <a:prstGeom prst="line">
            <a:avLst/>
          </a:prstGeom>
          <a:noFill/>
          <a:ln w="28575">
            <a:solidFill>
              <a:srgbClr val="00FF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682" name="Line 42"/>
          <p:cNvSpPr>
            <a:spLocks noChangeShapeType="1"/>
          </p:cNvSpPr>
          <p:nvPr/>
        </p:nvSpPr>
        <p:spPr bwMode="auto">
          <a:xfrm>
            <a:off x="6400800" y="5467349"/>
            <a:ext cx="1066800" cy="19050"/>
          </a:xfrm>
          <a:prstGeom prst="line">
            <a:avLst/>
          </a:prstGeom>
          <a:noFill/>
          <a:ln w="28575">
            <a:solidFill>
              <a:srgbClr val="00FF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2683" name="Text Box 43"/>
          <p:cNvSpPr txBox="1">
            <a:spLocks noChangeArrowheads="1"/>
          </p:cNvSpPr>
          <p:nvPr/>
        </p:nvSpPr>
        <p:spPr bwMode="auto">
          <a:xfrm>
            <a:off x="4495800" y="5105399"/>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baseline="0"/>
              <a:t>ALL BUT RETINA</a:t>
            </a:r>
          </a:p>
        </p:txBody>
      </p:sp>
    </p:spTree>
    <p:extLst>
      <p:ext uri="{BB962C8B-B14F-4D97-AF65-F5344CB8AC3E}">
        <p14:creationId xmlns:p14="http://schemas.microsoft.com/office/powerpoint/2010/main" val="710272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1026"/>
          <p:cNvSpPr>
            <a:spLocks noGrp="1" noChangeArrowheads="1"/>
          </p:cNvSpPr>
          <p:nvPr>
            <p:ph type="title"/>
          </p:nvPr>
        </p:nvSpPr>
        <p:spPr>
          <a:xfrm>
            <a:off x="1676400" y="152400"/>
            <a:ext cx="5562600" cy="1143000"/>
          </a:xfrm>
        </p:spPr>
        <p:txBody>
          <a:bodyPr>
            <a:normAutofit fontScale="90000"/>
          </a:bodyPr>
          <a:lstStyle/>
          <a:p>
            <a:r>
              <a:rPr lang="en-US" dirty="0"/>
              <a:t>Retinal Hazard Zone</a:t>
            </a:r>
          </a:p>
        </p:txBody>
      </p:sp>
      <p:sp>
        <p:nvSpPr>
          <p:cNvPr id="721923" name="Rectangle 1027"/>
          <p:cNvSpPr>
            <a:spLocks noGrp="1" noChangeArrowheads="1"/>
          </p:cNvSpPr>
          <p:nvPr>
            <p:ph type="body" sz="half" idx="4294967295"/>
          </p:nvPr>
        </p:nvSpPr>
        <p:spPr>
          <a:xfrm>
            <a:off x="5029200" y="1676400"/>
            <a:ext cx="3810000" cy="4572000"/>
          </a:xfrm>
        </p:spPr>
        <p:txBody>
          <a:bodyPr>
            <a:normAutofit lnSpcReduction="10000"/>
          </a:bodyPr>
          <a:lstStyle/>
          <a:p>
            <a:pPr>
              <a:lnSpc>
                <a:spcPct val="90000"/>
              </a:lnSpc>
            </a:pPr>
            <a:r>
              <a:rPr lang="en-US" sz="1800" dirty="0"/>
              <a:t>Human eye hazard is greatest between </a:t>
            </a:r>
            <a:r>
              <a:rPr lang="en-US" sz="1800" b="1" dirty="0">
                <a:solidFill>
                  <a:srgbClr val="FF0000"/>
                </a:solidFill>
              </a:rPr>
              <a:t>400-1400 nm</a:t>
            </a:r>
          </a:p>
          <a:p>
            <a:pPr>
              <a:lnSpc>
                <a:spcPct val="90000"/>
              </a:lnSpc>
            </a:pPr>
            <a:endParaRPr lang="en-US" sz="1800" dirty="0">
              <a:solidFill>
                <a:srgbClr val="FF0000"/>
              </a:solidFill>
            </a:endParaRPr>
          </a:p>
          <a:p>
            <a:pPr>
              <a:lnSpc>
                <a:spcPct val="90000"/>
              </a:lnSpc>
            </a:pPr>
            <a:r>
              <a:rPr lang="en-US" sz="1800" dirty="0"/>
              <a:t>Focused by cornea and lens</a:t>
            </a:r>
          </a:p>
          <a:p>
            <a:pPr>
              <a:lnSpc>
                <a:spcPct val="90000"/>
              </a:lnSpc>
            </a:pPr>
            <a:endParaRPr lang="en-US" sz="1800" dirty="0"/>
          </a:p>
          <a:p>
            <a:pPr>
              <a:lnSpc>
                <a:spcPct val="90000"/>
              </a:lnSpc>
            </a:pPr>
            <a:r>
              <a:rPr lang="en-US" sz="1800" dirty="0"/>
              <a:t>Absorbed by the retina</a:t>
            </a:r>
          </a:p>
          <a:p>
            <a:pPr>
              <a:lnSpc>
                <a:spcPct val="90000"/>
              </a:lnSpc>
            </a:pPr>
            <a:endParaRPr lang="en-US" sz="1800" dirty="0"/>
          </a:p>
          <a:p>
            <a:pPr>
              <a:lnSpc>
                <a:spcPct val="90000"/>
              </a:lnSpc>
            </a:pPr>
            <a:r>
              <a:rPr lang="en-US" sz="1800" dirty="0"/>
              <a:t>Permanent damage to the retina is likely if exposed to laser radiation in excess of the maximum permissible exposure (MPE)</a:t>
            </a:r>
          </a:p>
          <a:p>
            <a:pPr>
              <a:lnSpc>
                <a:spcPct val="90000"/>
              </a:lnSpc>
            </a:pPr>
            <a:endParaRPr lang="en-US" sz="1800" dirty="0"/>
          </a:p>
          <a:p>
            <a:pPr>
              <a:lnSpc>
                <a:spcPct val="90000"/>
              </a:lnSpc>
            </a:pPr>
            <a:r>
              <a:rPr lang="en-US" sz="1800" dirty="0"/>
              <a:t>Note that the retina contains no nerve cells. Retinal damage can occur without a sensation of pain</a:t>
            </a:r>
          </a:p>
        </p:txBody>
      </p:sp>
      <p:pic>
        <p:nvPicPr>
          <p:cNvPr id="721924" name="Picture 1028" descr="C:\My Documents\EYE.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2133600"/>
            <a:ext cx="3848100" cy="3676650"/>
          </a:xfrm>
          <a:prstGeom prst="rect">
            <a:avLst/>
          </a:prstGeom>
          <a:noFill/>
          <a:extLst>
            <a:ext uri="{909E8E84-426E-40DD-AFC4-6F175D3DCCD1}">
              <a14:hiddenFill xmlns:a14="http://schemas.microsoft.com/office/drawing/2010/main">
                <a:solidFill>
                  <a:srgbClr val="FFFFFF"/>
                </a:solidFill>
              </a14:hiddenFill>
            </a:ext>
          </a:extLst>
        </p:spPr>
      </p:pic>
      <p:sp>
        <p:nvSpPr>
          <p:cNvPr id="721925" name="AutoShape 1029"/>
          <p:cNvSpPr>
            <a:spLocks noChangeArrowheads="1"/>
          </p:cNvSpPr>
          <p:nvPr/>
        </p:nvSpPr>
        <p:spPr bwMode="auto">
          <a:xfrm>
            <a:off x="228600" y="3657600"/>
            <a:ext cx="3505200" cy="228600"/>
          </a:xfrm>
          <a:prstGeom prst="rightArrow">
            <a:avLst>
              <a:gd name="adj1" fmla="val 50000"/>
              <a:gd name="adj2" fmla="val 383333"/>
            </a:avLst>
          </a:prstGeom>
          <a:solidFill>
            <a:srgbClr val="00FF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922801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a:xfrm>
            <a:off x="1447800" y="152400"/>
            <a:ext cx="6019800" cy="1143000"/>
          </a:xfrm>
        </p:spPr>
        <p:txBody>
          <a:bodyPr/>
          <a:lstStyle/>
          <a:p>
            <a:r>
              <a:rPr lang="en-US" dirty="0"/>
              <a:t>Near IR</a:t>
            </a:r>
          </a:p>
        </p:txBody>
      </p:sp>
      <p:sp>
        <p:nvSpPr>
          <p:cNvPr id="738308" name="Rectangle 4"/>
          <p:cNvSpPr>
            <a:spLocks noGrp="1" noChangeArrowheads="1"/>
          </p:cNvSpPr>
          <p:nvPr>
            <p:ph type="body" sz="half" idx="4294967295"/>
          </p:nvPr>
        </p:nvSpPr>
        <p:spPr>
          <a:xfrm>
            <a:off x="5029200" y="1752600"/>
            <a:ext cx="4114800" cy="4495800"/>
          </a:xfrm>
        </p:spPr>
        <p:txBody>
          <a:bodyPr/>
          <a:lstStyle/>
          <a:p>
            <a:pPr>
              <a:lnSpc>
                <a:spcPct val="90000"/>
              </a:lnSpc>
            </a:pPr>
            <a:r>
              <a:rPr lang="en-US" sz="2000" dirty="0"/>
              <a:t>Radiation is absorbed through the volume of the eye between: </a:t>
            </a:r>
          </a:p>
          <a:p>
            <a:pPr>
              <a:lnSpc>
                <a:spcPct val="90000"/>
              </a:lnSpc>
            </a:pPr>
            <a:r>
              <a:rPr lang="en-US" sz="2400" b="1" dirty="0">
                <a:solidFill>
                  <a:srgbClr val="FF0000"/>
                </a:solidFill>
              </a:rPr>
              <a:t>1500-1800 nm</a:t>
            </a:r>
            <a:endParaRPr lang="en-US" sz="1600" dirty="0">
              <a:solidFill>
                <a:srgbClr val="FF0000"/>
              </a:solidFill>
            </a:endParaRPr>
          </a:p>
          <a:p>
            <a:pPr>
              <a:lnSpc>
                <a:spcPct val="90000"/>
              </a:lnSpc>
            </a:pPr>
            <a:r>
              <a:rPr lang="en-US" sz="2000" dirty="0"/>
              <a:t>Mostly absorbed in the cornea, lens, and through the Vitreous Humor</a:t>
            </a:r>
          </a:p>
          <a:p>
            <a:pPr>
              <a:lnSpc>
                <a:spcPct val="90000"/>
              </a:lnSpc>
            </a:pPr>
            <a:endParaRPr lang="en-US" sz="2000" dirty="0"/>
          </a:p>
          <a:p>
            <a:pPr>
              <a:lnSpc>
                <a:spcPct val="90000"/>
              </a:lnSpc>
            </a:pPr>
            <a:r>
              <a:rPr lang="en-US" sz="2000" dirty="0"/>
              <a:t>Fully absorbed before reaching the retina</a:t>
            </a:r>
          </a:p>
          <a:p>
            <a:pPr>
              <a:lnSpc>
                <a:spcPct val="90000"/>
              </a:lnSpc>
            </a:pPr>
            <a:endParaRPr lang="en-US" sz="2000" dirty="0"/>
          </a:p>
          <a:p>
            <a:pPr>
              <a:lnSpc>
                <a:spcPct val="90000"/>
              </a:lnSpc>
            </a:pPr>
            <a:r>
              <a:rPr lang="en-US" sz="2000" dirty="0"/>
              <a:t>Damage can occur at almost any absorption point</a:t>
            </a:r>
          </a:p>
        </p:txBody>
      </p:sp>
      <p:sp>
        <p:nvSpPr>
          <p:cNvPr id="738309" name="Rectangle 5"/>
          <p:cNvSpPr>
            <a:spLocks noChangeArrowheads="1"/>
          </p:cNvSpPr>
          <p:nvPr/>
        </p:nvSpPr>
        <p:spPr bwMode="auto">
          <a:xfrm>
            <a:off x="4646613" y="1524000"/>
            <a:ext cx="38115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nSpc>
                <a:spcPct val="90000"/>
              </a:lnSpc>
              <a:spcBef>
                <a:spcPct val="20000"/>
              </a:spcBef>
              <a:buClr>
                <a:schemeClr val="tx1"/>
              </a:buClr>
              <a:buSzPct val="75000"/>
              <a:buFont typeface="Monotype Sorts" pitchFamily="2" charset="2"/>
              <a:buChar char="u"/>
            </a:pPr>
            <a:endParaRPr lang="en-US" sz="2800" baseline="0">
              <a:latin typeface="Book Antiqua" pitchFamily="18" charset="0"/>
            </a:endParaRPr>
          </a:p>
        </p:txBody>
      </p:sp>
      <p:pic>
        <p:nvPicPr>
          <p:cNvPr id="738310" name="Picture 6" descr="C:\My Documents\EYE.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2133600"/>
            <a:ext cx="3848100" cy="3676650"/>
          </a:xfrm>
          <a:prstGeom prst="rect">
            <a:avLst/>
          </a:prstGeom>
          <a:noFill/>
          <a:extLst>
            <a:ext uri="{909E8E84-426E-40DD-AFC4-6F175D3DCCD1}">
              <a14:hiddenFill xmlns:a14="http://schemas.microsoft.com/office/drawing/2010/main">
                <a:solidFill>
                  <a:srgbClr val="FFFFFF"/>
                </a:solidFill>
              </a14:hiddenFill>
            </a:ext>
          </a:extLst>
        </p:spPr>
      </p:pic>
      <p:sp>
        <p:nvSpPr>
          <p:cNvPr id="738311" name="AutoShape 7"/>
          <p:cNvSpPr>
            <a:spLocks noChangeArrowheads="1"/>
          </p:cNvSpPr>
          <p:nvPr/>
        </p:nvSpPr>
        <p:spPr bwMode="auto">
          <a:xfrm>
            <a:off x="266700" y="3886200"/>
            <a:ext cx="685800" cy="228600"/>
          </a:xfrm>
          <a:prstGeom prst="rightArrow">
            <a:avLst>
              <a:gd name="adj1" fmla="val 50000"/>
              <a:gd name="adj2" fmla="val 108333"/>
            </a:avLst>
          </a:prstGeom>
          <a:gradFill rotWithShape="0">
            <a:gsLst>
              <a:gs pos="0">
                <a:srgbClr val="00FF00"/>
              </a:gs>
              <a:gs pos="100000">
                <a:srgbClr val="00FF00">
                  <a:gamma/>
                  <a:shade val="46275"/>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3" name="Straight Arrow Connector 2"/>
          <p:cNvCxnSpPr/>
          <p:nvPr/>
        </p:nvCxnSpPr>
        <p:spPr bwMode="auto">
          <a:xfrm flipV="1">
            <a:off x="1295400" y="3619500"/>
            <a:ext cx="533400" cy="266700"/>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bwMode="auto">
          <a:xfrm flipV="1">
            <a:off x="1219200" y="3945002"/>
            <a:ext cx="762000" cy="66676"/>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bwMode="auto">
          <a:xfrm>
            <a:off x="1600200" y="4191000"/>
            <a:ext cx="304800" cy="228600"/>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bwMode="auto">
          <a:xfrm>
            <a:off x="1066800" y="4000500"/>
            <a:ext cx="152400" cy="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51786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2057400" y="228600"/>
            <a:ext cx="4953000" cy="1143000"/>
          </a:xfrm>
        </p:spPr>
        <p:txBody>
          <a:bodyPr>
            <a:normAutofit fontScale="90000"/>
          </a:bodyPr>
          <a:lstStyle/>
          <a:p>
            <a:r>
              <a:rPr lang="en-US" dirty="0"/>
              <a:t>Aversion Response</a:t>
            </a:r>
          </a:p>
        </p:txBody>
      </p:sp>
      <p:sp>
        <p:nvSpPr>
          <p:cNvPr id="711683" name="Rectangle 3"/>
          <p:cNvSpPr>
            <a:spLocks noGrp="1" noChangeArrowheads="1"/>
          </p:cNvSpPr>
          <p:nvPr>
            <p:ph type="body" sz="half" idx="4294967295"/>
          </p:nvPr>
        </p:nvSpPr>
        <p:spPr>
          <a:xfrm>
            <a:off x="4267200" y="1752600"/>
            <a:ext cx="4876801" cy="4572000"/>
          </a:xfrm>
        </p:spPr>
        <p:txBody>
          <a:bodyPr>
            <a:normAutofit fontScale="92500"/>
          </a:bodyPr>
          <a:lstStyle/>
          <a:p>
            <a:r>
              <a:rPr lang="en-US" sz="2800" dirty="0"/>
              <a:t>Blink and turn head</a:t>
            </a:r>
          </a:p>
          <a:p>
            <a:r>
              <a:rPr lang="en-US" sz="2800" dirty="0"/>
              <a:t>About .25 sec</a:t>
            </a:r>
          </a:p>
          <a:p>
            <a:r>
              <a:rPr lang="en-US" sz="2800" dirty="0"/>
              <a:t>Works only with visible wavelengths (400-700 nm)</a:t>
            </a:r>
          </a:p>
          <a:p>
            <a:r>
              <a:rPr lang="en-US" sz="2800" dirty="0"/>
              <a:t>Protection afforded for visible Class 1 and Class 2 lasers.  </a:t>
            </a:r>
          </a:p>
          <a:p>
            <a:r>
              <a:rPr lang="en-US" sz="2800" dirty="0"/>
              <a:t>Injury reduction potentially afforded for visible Class 3R and Class 3B lasers.</a:t>
            </a:r>
          </a:p>
        </p:txBody>
      </p:sp>
      <p:pic>
        <p:nvPicPr>
          <p:cNvPr id="711684" name="Picture 4" descr="E:\MacFiles\Eichner\color scans\103.GIF"/>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304800" y="2286000"/>
            <a:ext cx="3662363" cy="2978150"/>
          </a:xfrm>
        </p:spPr>
      </p:pic>
    </p:spTree>
    <p:extLst>
      <p:ext uri="{BB962C8B-B14F-4D97-AF65-F5344CB8AC3E}">
        <p14:creationId xmlns:p14="http://schemas.microsoft.com/office/powerpoint/2010/main" val="25469665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7" name="Rectangle 5"/>
          <p:cNvSpPr>
            <a:spLocks noChangeArrowheads="1"/>
          </p:cNvSpPr>
          <p:nvPr/>
        </p:nvSpPr>
        <p:spPr bwMode="auto">
          <a:xfrm>
            <a:off x="1371600" y="1676400"/>
            <a:ext cx="6400800" cy="48768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9634" name="Rectangle 2"/>
          <p:cNvSpPr>
            <a:spLocks noGrp="1" noChangeArrowheads="1"/>
          </p:cNvSpPr>
          <p:nvPr>
            <p:ph type="title"/>
          </p:nvPr>
        </p:nvSpPr>
        <p:spPr>
          <a:xfrm>
            <a:off x="1676400" y="152400"/>
            <a:ext cx="5562600" cy="1143000"/>
          </a:xfrm>
        </p:spPr>
        <p:txBody>
          <a:bodyPr>
            <a:normAutofit fontScale="90000"/>
          </a:bodyPr>
          <a:lstStyle/>
          <a:p>
            <a:r>
              <a:rPr lang="en-US" sz="3600" dirty="0"/>
              <a:t>Spectral Sensitivity of Eye</a:t>
            </a:r>
          </a:p>
        </p:txBody>
      </p:sp>
      <p:pic>
        <p:nvPicPr>
          <p:cNvPr id="709636" name="Picture 4" descr="E:\MacFiles\Eichner\Gif images\spectral sensitivity of human eye.gif"/>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 y="1752600"/>
            <a:ext cx="8534400" cy="46767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1828800"/>
            <a:ext cx="1219200" cy="1574790"/>
          </a:xfrm>
          <a:prstGeom prst="rect">
            <a:avLst/>
          </a:prstGeom>
          <a:noFill/>
        </p:spPr>
        <p:txBody>
          <a:bodyPr wrap="square" rtlCol="0">
            <a:spAutoFit/>
          </a:bodyPr>
          <a:lstStyle/>
          <a:p>
            <a:r>
              <a:rPr lang="en-US" sz="1600" dirty="0">
                <a:cs typeface="Times New Roman" pitchFamily="18" charset="0"/>
              </a:rPr>
              <a:t>Note: According to this graph, a green laser pointer appears brighter than a red one.</a:t>
            </a:r>
          </a:p>
          <a:p>
            <a:endParaRPr lang="en-US" sz="1600" dirty="0">
              <a:cs typeface="Times New Roman" pitchFamily="18" charset="0"/>
            </a:endParaRPr>
          </a:p>
          <a:p>
            <a:endParaRPr lang="en-US" sz="1600" dirty="0">
              <a:cs typeface="Times New Roman" pitchFamily="18" charset="0"/>
            </a:endParaRPr>
          </a:p>
          <a:p>
            <a:endParaRPr lang="en-US" sz="1600" dirty="0">
              <a:cs typeface="Times New Roman" pitchFamily="18" charset="0"/>
            </a:endParaRPr>
          </a:p>
          <a:p>
            <a:r>
              <a:rPr lang="en-US" sz="1000" baseline="0" dirty="0">
                <a:cs typeface="Times New Roman" pitchFamily="18" charset="0"/>
              </a:rPr>
              <a:t>(</a:t>
            </a:r>
            <a:r>
              <a:rPr lang="en-US" sz="1000" baseline="0" dirty="0" err="1">
                <a:cs typeface="Times New Roman" pitchFamily="18" charset="0"/>
              </a:rPr>
              <a:t>Photopic</a:t>
            </a:r>
            <a:r>
              <a:rPr lang="en-US" sz="1000" baseline="0" dirty="0">
                <a:cs typeface="Times New Roman" pitchFamily="18" charset="0"/>
              </a:rPr>
              <a:t> = Cones)</a:t>
            </a:r>
          </a:p>
        </p:txBody>
      </p:sp>
    </p:spTree>
    <p:extLst>
      <p:ext uri="{BB962C8B-B14F-4D97-AF65-F5344CB8AC3E}">
        <p14:creationId xmlns:p14="http://schemas.microsoft.com/office/powerpoint/2010/main" val="6391779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ChangeArrowheads="1"/>
          </p:cNvSpPr>
          <p:nvPr>
            <p:ph type="title"/>
          </p:nvPr>
        </p:nvSpPr>
        <p:spPr>
          <a:xfrm>
            <a:off x="1752600" y="152400"/>
            <a:ext cx="5486400" cy="1143000"/>
          </a:xfrm>
        </p:spPr>
        <p:txBody>
          <a:bodyPr>
            <a:normAutofit fontScale="90000"/>
          </a:bodyPr>
          <a:lstStyle/>
          <a:p>
            <a:r>
              <a:rPr lang="en-US" dirty="0"/>
              <a:t>UV-B, UV-C, and IR-C: Corneal Damage</a:t>
            </a:r>
          </a:p>
        </p:txBody>
      </p:sp>
      <p:pic>
        <p:nvPicPr>
          <p:cNvPr id="764932" name="Picture 4" descr="E:\MacFiles\Eichner\color scans\12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994" y="3276600"/>
            <a:ext cx="3352800" cy="2409825"/>
          </a:xfrm>
          <a:prstGeom prst="rect">
            <a:avLst/>
          </a:prstGeom>
          <a:noFill/>
          <a:extLst>
            <a:ext uri="{909E8E84-426E-40DD-AFC4-6F175D3DCCD1}">
              <a14:hiddenFill xmlns:a14="http://schemas.microsoft.com/office/drawing/2010/main">
                <a:solidFill>
                  <a:srgbClr val="FFFFFF"/>
                </a:solidFill>
              </a14:hiddenFill>
            </a:ext>
          </a:extLst>
        </p:spPr>
      </p:pic>
      <p:sp>
        <p:nvSpPr>
          <p:cNvPr id="764933" name="Text Box 5"/>
          <p:cNvSpPr txBox="1">
            <a:spLocks noChangeArrowheads="1"/>
          </p:cNvSpPr>
          <p:nvPr/>
        </p:nvSpPr>
        <p:spPr bwMode="auto">
          <a:xfrm>
            <a:off x="2743200" y="22860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baseline="0" dirty="0"/>
              <a:t>100-320 nm or 1800-1,000,000 nm</a:t>
            </a:r>
          </a:p>
        </p:txBody>
      </p:sp>
    </p:spTree>
    <p:extLst>
      <p:ext uri="{BB962C8B-B14F-4D97-AF65-F5344CB8AC3E}">
        <p14:creationId xmlns:p14="http://schemas.microsoft.com/office/powerpoint/2010/main" val="794778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1676400" y="152400"/>
            <a:ext cx="5638800" cy="1143000"/>
          </a:xfrm>
        </p:spPr>
        <p:txBody>
          <a:bodyPr>
            <a:normAutofit fontScale="90000"/>
          </a:bodyPr>
          <a:lstStyle/>
          <a:p>
            <a:r>
              <a:rPr lang="en-US" dirty="0"/>
              <a:t>Corneal Damage = Pain</a:t>
            </a:r>
          </a:p>
        </p:txBody>
      </p:sp>
      <p:sp>
        <p:nvSpPr>
          <p:cNvPr id="724996" name="Rectangle 4"/>
          <p:cNvSpPr>
            <a:spLocks noGrp="1" noChangeArrowheads="1"/>
          </p:cNvSpPr>
          <p:nvPr>
            <p:ph type="body" sz="half" idx="4294967295"/>
          </p:nvPr>
        </p:nvSpPr>
        <p:spPr>
          <a:xfrm>
            <a:off x="0" y="2362200"/>
            <a:ext cx="3657600" cy="3733800"/>
          </a:xfrm>
        </p:spPr>
        <p:txBody>
          <a:bodyPr>
            <a:normAutofit/>
          </a:bodyPr>
          <a:lstStyle/>
          <a:p>
            <a:r>
              <a:rPr lang="en-US" sz="2800" dirty="0"/>
              <a:t>Cornea innervated with many pain nerves</a:t>
            </a:r>
          </a:p>
          <a:p>
            <a:endParaRPr lang="en-US" sz="2800" dirty="0"/>
          </a:p>
          <a:p>
            <a:r>
              <a:rPr lang="en-US" dirty="0"/>
              <a:t>Hurts</a:t>
            </a:r>
          </a:p>
          <a:p>
            <a:pPr marL="137160" indent="0">
              <a:buNone/>
            </a:pPr>
            <a:endParaRPr lang="en-US" sz="2800" dirty="0"/>
          </a:p>
        </p:txBody>
      </p:sp>
      <p:pic>
        <p:nvPicPr>
          <p:cNvPr id="724995" name="Picture 3" descr="E:\MacFiles\Eichner\color scans\12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57400"/>
            <a:ext cx="3795713" cy="25558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14400" y="5216098"/>
            <a:ext cx="7543800" cy="1077218"/>
          </a:xfrm>
          <a:prstGeom prst="rect">
            <a:avLst/>
          </a:prstGeom>
        </p:spPr>
        <p:txBody>
          <a:bodyPr wrap="square">
            <a:spAutoFit/>
          </a:bodyPr>
          <a:lstStyle/>
          <a:p>
            <a:r>
              <a:rPr lang="en-US" sz="3200" dirty="0"/>
              <a:t>Bright side – While Cornea injury has potential to be permanent, there is also potential to heal within 48 hours - depends on amount of energy absorbed.</a:t>
            </a:r>
          </a:p>
        </p:txBody>
      </p:sp>
    </p:spTree>
    <p:extLst>
      <p:ext uri="{BB962C8B-B14F-4D97-AF65-F5344CB8AC3E}">
        <p14:creationId xmlns:p14="http://schemas.microsoft.com/office/powerpoint/2010/main" val="376097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1" name="Rectangle 11"/>
          <p:cNvSpPr>
            <a:spLocks noGrp="1" noChangeArrowheads="1"/>
          </p:cNvSpPr>
          <p:nvPr>
            <p:ph type="title"/>
          </p:nvPr>
        </p:nvSpPr>
        <p:spPr/>
        <p:txBody>
          <a:bodyPr/>
          <a:lstStyle/>
          <a:p>
            <a:r>
              <a:rPr lang="en-US"/>
              <a:t>Properties of Light</a:t>
            </a:r>
            <a:endParaRPr lang="en-US" dirty="0"/>
          </a:p>
        </p:txBody>
      </p:sp>
      <p:sp>
        <p:nvSpPr>
          <p:cNvPr id="20492" name="Rectangle 12"/>
          <p:cNvSpPr>
            <a:spLocks noGrp="1" noChangeArrowheads="1"/>
          </p:cNvSpPr>
          <p:nvPr>
            <p:ph idx="1"/>
          </p:nvPr>
        </p:nvSpPr>
        <p:spPr/>
        <p:txBody>
          <a:bodyPr>
            <a:normAutofit/>
          </a:bodyPr>
          <a:lstStyle/>
          <a:p>
            <a:endParaRPr lang="en-US" sz="3200" dirty="0"/>
          </a:p>
          <a:p>
            <a:r>
              <a:rPr lang="en-US" sz="3200" dirty="0"/>
              <a:t>Color of light is determined by Wavelength of the emission. </a:t>
            </a:r>
          </a:p>
          <a:p>
            <a:pPr lvl="1"/>
            <a:r>
              <a:rPr lang="en-US" sz="2800" u="sng" dirty="0"/>
              <a:t>Shorter</a:t>
            </a:r>
            <a:r>
              <a:rPr lang="en-US" sz="2800" dirty="0"/>
              <a:t> wavelengths tend to the violet (400nm) and ultraviolet end of the spectrum (higher energy photons)</a:t>
            </a:r>
          </a:p>
          <a:p>
            <a:pPr lvl="1"/>
            <a:r>
              <a:rPr lang="en-US" sz="2800" u="sng" dirty="0"/>
              <a:t>Longer</a:t>
            </a:r>
            <a:r>
              <a:rPr lang="en-US" sz="2800" dirty="0"/>
              <a:t> wavelengths tend to the red (700nm) and infrared end of the </a:t>
            </a:r>
            <a:r>
              <a:rPr lang="en-US" dirty="0"/>
              <a:t>spectrum (lower energy photons)</a:t>
            </a:r>
          </a:p>
          <a:p>
            <a:pPr lvl="1"/>
            <a:endParaRPr lang="en-US" sz="2800" dirty="0"/>
          </a:p>
        </p:txBody>
      </p:sp>
    </p:spTree>
    <p:extLst>
      <p:ext uri="{BB962C8B-B14F-4D97-AF65-F5344CB8AC3E}">
        <p14:creationId xmlns:p14="http://schemas.microsoft.com/office/powerpoint/2010/main" val="19275042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a:xfrm>
            <a:off x="1828800" y="152400"/>
            <a:ext cx="5486400" cy="1143000"/>
          </a:xfrm>
        </p:spPr>
        <p:txBody>
          <a:bodyPr>
            <a:normAutofit fontScale="90000"/>
          </a:bodyPr>
          <a:lstStyle/>
          <a:p>
            <a:r>
              <a:rPr lang="en-US" dirty="0"/>
              <a:t>UV and IR Skin Effects</a:t>
            </a:r>
          </a:p>
        </p:txBody>
      </p:sp>
      <p:pic>
        <p:nvPicPr>
          <p:cNvPr id="18436" name="Picture 4" descr="Image result for UV and  IR skin effe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514600"/>
            <a:ext cx="5809037" cy="3648075"/>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Image result for UV and  IR skin effects"/>
          <p:cNvPicPr>
            <a:picLocks noChangeAspect="1" noChangeArrowheads="1"/>
          </p:cNvPicPr>
          <p:nvPr/>
        </p:nvPicPr>
        <p:blipFill rotWithShape="1">
          <a:blip r:embed="rId4">
            <a:extLst>
              <a:ext uri="{28A0092B-C50C-407E-A947-70E740481C1C}">
                <a14:useLocalDpi xmlns:a14="http://schemas.microsoft.com/office/drawing/2010/main" val="0"/>
              </a:ext>
            </a:extLst>
          </a:blip>
          <a:srcRect t="10775" r="46290"/>
          <a:stretch/>
        </p:blipFill>
        <p:spPr bwMode="auto">
          <a:xfrm>
            <a:off x="5972175" y="2514600"/>
            <a:ext cx="3171825" cy="3509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0286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60" name="Rectangle 12"/>
          <p:cNvSpPr>
            <a:spLocks noGrp="1" noChangeArrowheads="1"/>
          </p:cNvSpPr>
          <p:nvPr>
            <p:ph type="title"/>
          </p:nvPr>
        </p:nvSpPr>
        <p:spPr>
          <a:xfrm>
            <a:off x="1600200" y="274638"/>
            <a:ext cx="5715000" cy="1143000"/>
          </a:xfrm>
        </p:spPr>
        <p:txBody>
          <a:bodyPr>
            <a:normAutofit/>
          </a:bodyPr>
          <a:lstStyle/>
          <a:p>
            <a:r>
              <a:rPr lang="en-US" sz="3600" dirty="0"/>
              <a:t>In Case of Incident</a:t>
            </a:r>
          </a:p>
        </p:txBody>
      </p:sp>
      <p:sp>
        <p:nvSpPr>
          <p:cNvPr id="744461" name="Rectangle 13"/>
          <p:cNvSpPr>
            <a:spLocks noGrp="1" noChangeArrowheads="1"/>
          </p:cNvSpPr>
          <p:nvPr>
            <p:ph sz="half" idx="1"/>
          </p:nvPr>
        </p:nvSpPr>
        <p:spPr/>
        <p:txBody>
          <a:bodyPr/>
          <a:lstStyle/>
          <a:p>
            <a:endParaRPr lang="en-US" sz="2000" dirty="0"/>
          </a:p>
          <a:p>
            <a:r>
              <a:rPr lang="en-US" sz="2000" dirty="0"/>
              <a:t>If injury suspected, seek immediate medical care without delay - closest to NPS is CHOMP ER  </a:t>
            </a:r>
          </a:p>
        </p:txBody>
      </p:sp>
      <p:sp>
        <p:nvSpPr>
          <p:cNvPr id="744462" name="Rectangle 14"/>
          <p:cNvSpPr>
            <a:spLocks noGrp="1" noChangeArrowheads="1"/>
          </p:cNvSpPr>
          <p:nvPr>
            <p:ph sz="half" idx="2"/>
          </p:nvPr>
        </p:nvSpPr>
        <p:spPr>
          <a:xfrm>
            <a:off x="4800600" y="2103437"/>
            <a:ext cx="4038600" cy="4754563"/>
          </a:xfrm>
        </p:spPr>
        <p:txBody>
          <a:bodyPr>
            <a:normAutofit/>
          </a:bodyPr>
          <a:lstStyle/>
          <a:p>
            <a:r>
              <a:rPr lang="en-US" sz="2000" dirty="0"/>
              <a:t>Next, </a:t>
            </a:r>
          </a:p>
          <a:p>
            <a:pPr lvl="1"/>
            <a:r>
              <a:rPr lang="en-US" sz="1800" dirty="0"/>
              <a:t>Inform your Custodian or supervisor and NPS LSSO (831-656-7568)</a:t>
            </a:r>
          </a:p>
          <a:p>
            <a:pPr lvl="1"/>
            <a:r>
              <a:rPr lang="en-US" sz="2000" dirty="0"/>
              <a:t>PI and LSSO will report up the rest of the chain of command</a:t>
            </a:r>
          </a:p>
          <a:p>
            <a:r>
              <a:rPr lang="en-US" sz="2000" dirty="0"/>
              <a:t>LSSO must call Laser Tri-Service Hotline </a:t>
            </a:r>
            <a:r>
              <a:rPr lang="en-US" sz="1800" dirty="0"/>
              <a:t>1-800-473-3549 </a:t>
            </a:r>
          </a:p>
          <a:p>
            <a:r>
              <a:rPr lang="en-US" sz="2000" dirty="0"/>
              <a:t>LSSO will lead a safety investigation</a:t>
            </a:r>
          </a:p>
          <a:p>
            <a:pPr lvl="1"/>
            <a:endParaRPr lang="en-US" sz="2000" dirty="0"/>
          </a:p>
          <a:p>
            <a:pPr lvl="1"/>
            <a:endParaRPr lang="en-US" sz="2000" dirty="0"/>
          </a:p>
        </p:txBody>
      </p:sp>
      <p:pic>
        <p:nvPicPr>
          <p:cNvPr id="744453" name="Picture 5" descr="E:\MacFiles\Eichner\color scans\19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86200"/>
            <a:ext cx="3505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3998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a:t>Module Four</a:t>
            </a:r>
            <a:endParaRPr lang="en-US" dirty="0"/>
          </a:p>
        </p:txBody>
      </p:sp>
      <p:sp>
        <p:nvSpPr>
          <p:cNvPr id="4" name="Subtitle 3"/>
          <p:cNvSpPr>
            <a:spLocks noGrp="1"/>
          </p:cNvSpPr>
          <p:nvPr>
            <p:ph type="subTitle" idx="1"/>
          </p:nvPr>
        </p:nvSpPr>
        <p:spPr>
          <a:xfrm>
            <a:off x="609600" y="3200400"/>
            <a:ext cx="7924800" cy="1752600"/>
          </a:xfrm>
        </p:spPr>
        <p:txBody>
          <a:bodyPr>
            <a:normAutofit fontScale="92500" lnSpcReduction="20000"/>
          </a:bodyPr>
          <a:lstStyle/>
          <a:p>
            <a:r>
              <a:rPr lang="en-US" sz="4400" b="1"/>
              <a:t>Laser  Classification, Control Measures, and Accident Summaries</a:t>
            </a:r>
            <a:endParaRPr lang="en-US" sz="4400" b="1" dirty="0"/>
          </a:p>
        </p:txBody>
      </p:sp>
    </p:spTree>
    <p:extLst>
      <p:ext uri="{BB962C8B-B14F-4D97-AF65-F5344CB8AC3E}">
        <p14:creationId xmlns:p14="http://schemas.microsoft.com/office/powerpoint/2010/main" val="31402664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8"/>
          <p:cNvSpPr>
            <a:spLocks noGrp="1" noChangeArrowheads="1"/>
          </p:cNvSpPr>
          <p:nvPr>
            <p:ph type="title"/>
          </p:nvPr>
        </p:nvSpPr>
        <p:spPr/>
        <p:txBody>
          <a:bodyPr/>
          <a:lstStyle/>
          <a:p>
            <a:r>
              <a:rPr lang="en-US"/>
              <a:t>Classes of Lasers</a:t>
            </a:r>
            <a:endParaRPr lang="en-US" dirty="0"/>
          </a:p>
        </p:txBody>
      </p:sp>
      <p:sp>
        <p:nvSpPr>
          <p:cNvPr id="21507" name="Rectangle 1029"/>
          <p:cNvSpPr>
            <a:spLocks noGrp="1" noChangeArrowheads="1"/>
          </p:cNvSpPr>
          <p:nvPr>
            <p:ph idx="1"/>
          </p:nvPr>
        </p:nvSpPr>
        <p:spPr>
          <a:xfrm>
            <a:off x="457200" y="1828800"/>
            <a:ext cx="8534400" cy="4709160"/>
          </a:xfrm>
        </p:spPr>
        <p:txBody>
          <a:bodyPr>
            <a:normAutofit/>
          </a:bodyPr>
          <a:lstStyle/>
          <a:p>
            <a:r>
              <a:rPr lang="en-US" sz="2400" dirty="0"/>
              <a:t>ANSI laser hazard classifications (ANSI Z136.1-2014)</a:t>
            </a:r>
          </a:p>
          <a:p>
            <a:pPr lvl="1"/>
            <a:r>
              <a:rPr lang="en-US" sz="2000" dirty="0"/>
              <a:t>Class signifies the level of hazard </a:t>
            </a:r>
          </a:p>
          <a:p>
            <a:pPr lvl="1"/>
            <a:r>
              <a:rPr lang="en-US" sz="2000" dirty="0"/>
              <a:t>Class specifies the extent of safety controls required</a:t>
            </a:r>
          </a:p>
          <a:p>
            <a:endParaRPr lang="en-US" sz="2400" dirty="0"/>
          </a:p>
          <a:p>
            <a:r>
              <a:rPr lang="en-US" sz="2400" dirty="0"/>
              <a:t>ANSI prescribes limits for all types of lasers (wavelength, pulses or CW)</a:t>
            </a:r>
          </a:p>
          <a:p>
            <a:pPr marL="585216" lvl="1" indent="0">
              <a:buNone/>
            </a:pPr>
            <a:endParaRPr lang="en-US" sz="2400" dirty="0"/>
          </a:p>
          <a:p>
            <a:pPr marL="265176" indent="0">
              <a:buNone/>
            </a:pPr>
            <a:r>
              <a:rPr lang="en-US" sz="2800" dirty="0">
                <a:solidFill>
                  <a:srgbClr val="00FF00"/>
                </a:solidFill>
              </a:rPr>
              <a:t>Class 1</a:t>
            </a:r>
            <a:r>
              <a:rPr lang="en-US" sz="2800" dirty="0"/>
              <a:t>  === </a:t>
            </a:r>
            <a:r>
              <a:rPr lang="en-US" sz="2800" dirty="0">
                <a:solidFill>
                  <a:srgbClr val="92D050"/>
                </a:solidFill>
              </a:rPr>
              <a:t>2 </a:t>
            </a:r>
            <a:r>
              <a:rPr lang="en-US" sz="2800" dirty="0"/>
              <a:t>=== 3R === </a:t>
            </a:r>
            <a:r>
              <a:rPr lang="en-US" sz="2800" dirty="0">
                <a:solidFill>
                  <a:srgbClr val="CC3300"/>
                </a:solidFill>
              </a:rPr>
              <a:t>3B </a:t>
            </a:r>
            <a:r>
              <a:rPr lang="en-US" sz="2800" dirty="0"/>
              <a:t>==</a:t>
            </a:r>
            <a:r>
              <a:rPr lang="en-US" sz="2800" dirty="0">
                <a:sym typeface="Wingdings" panose="05000000000000000000" pitchFamily="2" charset="2"/>
              </a:rPr>
              <a:t> </a:t>
            </a:r>
            <a:r>
              <a:rPr lang="en-US" sz="2800" dirty="0">
                <a:solidFill>
                  <a:srgbClr val="FF0000"/>
                </a:solidFill>
              </a:rPr>
              <a:t>Class 4</a:t>
            </a:r>
          </a:p>
          <a:p>
            <a:pPr marL="265176" indent="0">
              <a:buNone/>
            </a:pPr>
            <a:r>
              <a:rPr lang="en-US" sz="1800" dirty="0"/>
              <a:t>    	     Safe	         Safe            Temp           Perm                 eye injury from</a:t>
            </a:r>
          </a:p>
          <a:p>
            <a:pPr marL="265176" indent="0">
              <a:buNone/>
            </a:pPr>
            <a:r>
              <a:rPr lang="en-US" sz="1800" dirty="0"/>
              <a:t>		         with            eye               </a:t>
            </a:r>
            <a:r>
              <a:rPr lang="en-US" sz="1800" dirty="0" err="1"/>
              <a:t>eye</a:t>
            </a:r>
            <a:r>
              <a:rPr lang="en-US" sz="1800" dirty="0"/>
              <a:t>	            diffuse reflections</a:t>
            </a:r>
          </a:p>
          <a:p>
            <a:pPr marL="265176" indent="0">
              <a:buNone/>
            </a:pPr>
            <a:r>
              <a:rPr lang="en-US" sz="1800" dirty="0"/>
              <a:t>		         aversion     injury          </a:t>
            </a:r>
            <a:r>
              <a:rPr lang="en-US" sz="1800" dirty="0" err="1"/>
              <a:t>injury</a:t>
            </a:r>
            <a:r>
              <a:rPr lang="en-US" sz="1800" dirty="0"/>
              <a:t>                Spontaneous fires</a:t>
            </a:r>
          </a:p>
          <a:p>
            <a:pPr marL="265176" indent="0">
              <a:buNone/>
            </a:pPr>
            <a:endParaRPr lang="en-US" sz="2800" dirty="0"/>
          </a:p>
        </p:txBody>
      </p:sp>
    </p:spTree>
    <p:extLst>
      <p:ext uri="{BB962C8B-B14F-4D97-AF65-F5344CB8AC3E}">
        <p14:creationId xmlns:p14="http://schemas.microsoft.com/office/powerpoint/2010/main" val="1335879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Class 1 Lasers</a:t>
            </a:r>
            <a:endParaRPr lang="en-US" dirty="0"/>
          </a:p>
        </p:txBody>
      </p:sp>
      <p:sp>
        <p:nvSpPr>
          <p:cNvPr id="22531" name="Rectangle 3"/>
          <p:cNvSpPr>
            <a:spLocks noGrp="1" noChangeArrowheads="1"/>
          </p:cNvSpPr>
          <p:nvPr>
            <p:ph idx="1"/>
          </p:nvPr>
        </p:nvSpPr>
        <p:spPr>
          <a:xfrm>
            <a:off x="685800" y="2209800"/>
            <a:ext cx="7772400" cy="4191000"/>
          </a:xfrm>
        </p:spPr>
        <p:txBody>
          <a:bodyPr/>
          <a:lstStyle/>
          <a:p>
            <a:pPr>
              <a:lnSpc>
                <a:spcPct val="90000"/>
              </a:lnSpc>
              <a:spcBef>
                <a:spcPts val="500"/>
              </a:spcBef>
              <a:spcAft>
                <a:spcPts val="500"/>
              </a:spcAft>
            </a:pPr>
            <a:r>
              <a:rPr lang="en-US" sz="2800" u="sng" dirty="0">
                <a:solidFill>
                  <a:srgbClr val="00FF00"/>
                </a:solidFill>
              </a:rPr>
              <a:t>Class 1</a:t>
            </a:r>
            <a:r>
              <a:rPr lang="en-US" sz="2800" dirty="0">
                <a:solidFill>
                  <a:srgbClr val="00FF00"/>
                </a:solidFill>
              </a:rPr>
              <a:t> </a:t>
            </a:r>
            <a:r>
              <a:rPr lang="en-US" sz="2800" dirty="0"/>
              <a:t>denotes lasers and laser systems that do not, under normal operating conditions, pose a hazard.  </a:t>
            </a:r>
          </a:p>
          <a:p>
            <a:pPr marL="137160" indent="0">
              <a:lnSpc>
                <a:spcPct val="90000"/>
              </a:lnSpc>
              <a:spcBef>
                <a:spcPts val="500"/>
              </a:spcBef>
              <a:spcAft>
                <a:spcPts val="500"/>
              </a:spcAft>
              <a:buNone/>
            </a:pPr>
            <a:endParaRPr lang="en-US" sz="2800" dirty="0"/>
          </a:p>
          <a:p>
            <a:pPr lvl="1">
              <a:lnSpc>
                <a:spcPct val="90000"/>
              </a:lnSpc>
              <a:spcBef>
                <a:spcPts val="500"/>
              </a:spcBef>
              <a:spcAft>
                <a:spcPts val="500"/>
              </a:spcAft>
            </a:pPr>
            <a:r>
              <a:rPr lang="en-US" sz="1400" dirty="0"/>
              <a:t>Class 1 now includes those lasers that were previously designated as class </a:t>
            </a:r>
            <a:r>
              <a:rPr lang="en-US" sz="1400" dirty="0" err="1"/>
              <a:t>IIa</a:t>
            </a:r>
            <a:r>
              <a:rPr lang="en-US" sz="1400" dirty="0"/>
              <a:t>.</a:t>
            </a:r>
            <a:endParaRPr lang="en-US" sz="1600" dirty="0"/>
          </a:p>
        </p:txBody>
      </p:sp>
    </p:spTree>
    <p:extLst>
      <p:ext uri="{BB962C8B-B14F-4D97-AF65-F5344CB8AC3E}">
        <p14:creationId xmlns:p14="http://schemas.microsoft.com/office/powerpoint/2010/main" val="42738279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050"/>
          <p:cNvSpPr>
            <a:spLocks noGrp="1" noChangeArrowheads="1"/>
          </p:cNvSpPr>
          <p:nvPr>
            <p:ph type="title"/>
          </p:nvPr>
        </p:nvSpPr>
        <p:spPr>
          <a:xfrm>
            <a:off x="1994851" y="152400"/>
            <a:ext cx="5029200" cy="1143000"/>
          </a:xfrm>
        </p:spPr>
        <p:txBody>
          <a:bodyPr/>
          <a:lstStyle/>
          <a:p>
            <a:r>
              <a:rPr lang="en-US" dirty="0"/>
              <a:t>Class 1</a:t>
            </a:r>
          </a:p>
        </p:txBody>
      </p:sp>
      <p:sp>
        <p:nvSpPr>
          <p:cNvPr id="23555" name="Rectangle 2051"/>
          <p:cNvSpPr>
            <a:spLocks noGrp="1" noChangeArrowheads="1"/>
          </p:cNvSpPr>
          <p:nvPr>
            <p:ph type="body" sz="half" idx="4294967295"/>
          </p:nvPr>
        </p:nvSpPr>
        <p:spPr>
          <a:xfrm>
            <a:off x="0" y="1970088"/>
            <a:ext cx="3811588" cy="4572000"/>
          </a:xfrm>
        </p:spPr>
        <p:txBody>
          <a:bodyPr>
            <a:normAutofit/>
          </a:bodyPr>
          <a:lstStyle/>
          <a:p>
            <a:r>
              <a:rPr lang="en-US" sz="2000" dirty="0"/>
              <a:t>Lower power lasers </a:t>
            </a:r>
          </a:p>
          <a:p>
            <a:pPr lvl="1"/>
            <a:r>
              <a:rPr lang="en-US" sz="1600" dirty="0"/>
              <a:t>Visible light  - 1mW or less for small diameter beams</a:t>
            </a:r>
          </a:p>
          <a:p>
            <a:endParaRPr lang="en-US" sz="2000" dirty="0"/>
          </a:p>
          <a:p>
            <a:r>
              <a:rPr lang="en-US" sz="2000" dirty="0"/>
              <a:t>Pulsed or CW</a:t>
            </a:r>
          </a:p>
          <a:p>
            <a:endParaRPr lang="en-US" sz="2000" dirty="0"/>
          </a:p>
          <a:p>
            <a:r>
              <a:rPr lang="en-US" sz="2000" dirty="0"/>
              <a:t>No hazards up to 5-cm optical aids</a:t>
            </a:r>
          </a:p>
          <a:p>
            <a:endParaRPr lang="en-US" sz="2000" dirty="0"/>
          </a:p>
          <a:p>
            <a:r>
              <a:rPr lang="en-US" sz="2000" dirty="0"/>
              <a:t>No safety requirements</a:t>
            </a:r>
          </a:p>
          <a:p>
            <a:endParaRPr lang="en-US" sz="2000" dirty="0"/>
          </a:p>
          <a:p>
            <a:r>
              <a:rPr lang="en-US" sz="2000" dirty="0"/>
              <a:t>May be invisible, or visible</a:t>
            </a:r>
          </a:p>
        </p:txBody>
      </p:sp>
      <p:grpSp>
        <p:nvGrpSpPr>
          <p:cNvPr id="23557" name="Group 2053"/>
          <p:cNvGrpSpPr>
            <a:grpSpLocks/>
          </p:cNvGrpSpPr>
          <p:nvPr/>
        </p:nvGrpSpPr>
        <p:grpSpPr bwMode="auto">
          <a:xfrm>
            <a:off x="4425678" y="4463482"/>
            <a:ext cx="3505200" cy="2389188"/>
            <a:chOff x="3120" y="2784"/>
            <a:chExt cx="2208" cy="1505"/>
          </a:xfrm>
        </p:grpSpPr>
        <p:sp>
          <p:nvSpPr>
            <p:cNvPr id="23558" name="Rectangle 2054"/>
            <p:cNvSpPr>
              <a:spLocks noChangeArrowheads="1"/>
            </p:cNvSpPr>
            <p:nvPr/>
          </p:nvSpPr>
          <p:spPr bwMode="auto">
            <a:xfrm>
              <a:off x="3120" y="2784"/>
              <a:ext cx="2208" cy="1392"/>
            </a:xfrm>
            <a:prstGeom prst="rect">
              <a:avLst/>
            </a:prstGeom>
            <a:solidFill>
              <a:srgbClr val="FFFF00"/>
            </a:solidFill>
            <a:ln w="762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559" name="Picture 2055" descr="E:\MacFiles\Eichner\caution sign.e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4" y="3527"/>
              <a:ext cx="768"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2056"/>
            <p:cNvSpPr txBox="1">
              <a:spLocks noChangeArrowheads="1"/>
            </p:cNvSpPr>
            <p:nvPr/>
          </p:nvSpPr>
          <p:spPr bwMode="auto">
            <a:xfrm>
              <a:off x="3216" y="2832"/>
              <a:ext cx="15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spcBef>
                  <a:spcPct val="50000"/>
                </a:spcBef>
              </a:pPr>
              <a:r>
                <a:rPr lang="en-US" b="1" u="sng" baseline="0">
                  <a:solidFill>
                    <a:schemeClr val="bg1"/>
                  </a:solidFill>
                </a:rPr>
                <a:t>CLASS 1</a:t>
              </a:r>
            </a:p>
          </p:txBody>
        </p:sp>
        <p:sp>
          <p:nvSpPr>
            <p:cNvPr id="23561" name="Text Box 2057"/>
            <p:cNvSpPr txBox="1">
              <a:spLocks noChangeArrowheads="1"/>
            </p:cNvSpPr>
            <p:nvPr/>
          </p:nvSpPr>
          <p:spPr bwMode="auto">
            <a:xfrm>
              <a:off x="3264" y="3552"/>
              <a:ext cx="1056" cy="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defRPr>
              </a:lvl1pPr>
              <a:lvl2pPr marL="742950" indent="-285750">
                <a:defRPr sz="2400" baseline="-25000">
                  <a:solidFill>
                    <a:schemeClr val="tx1"/>
                  </a:solidFill>
                  <a:latin typeface="Times New Roman" pitchFamily="18" charset="0"/>
                </a:defRPr>
              </a:lvl2pPr>
              <a:lvl3pPr marL="1143000" indent="-228600">
                <a:defRPr sz="2400" baseline="-25000">
                  <a:solidFill>
                    <a:schemeClr val="tx1"/>
                  </a:solidFill>
                  <a:latin typeface="Times New Roman" pitchFamily="18" charset="0"/>
                </a:defRPr>
              </a:lvl3pPr>
              <a:lvl4pPr marL="1600200" indent="-228600">
                <a:defRPr sz="2400" baseline="-25000">
                  <a:solidFill>
                    <a:schemeClr val="tx1"/>
                  </a:solidFill>
                  <a:latin typeface="Times New Roman" pitchFamily="18" charset="0"/>
                </a:defRPr>
              </a:lvl4pPr>
              <a:lvl5pPr marL="2057400" indent="-228600">
                <a:defRPr sz="2400" baseline="-25000">
                  <a:solidFill>
                    <a:schemeClr val="tx1"/>
                  </a:solidFill>
                  <a:latin typeface="Times New Roman" pitchFamily="18" charset="0"/>
                </a:defRPr>
              </a:lvl5pPr>
              <a:lvl6pPr marL="2514600" indent="-228600" eaLnBrk="0" fontAlgn="base" hangingPunct="0">
                <a:spcBef>
                  <a:spcPct val="0"/>
                </a:spcBef>
                <a:spcAft>
                  <a:spcPct val="0"/>
                </a:spcAft>
                <a:defRPr sz="2400" baseline="-25000">
                  <a:solidFill>
                    <a:schemeClr val="tx1"/>
                  </a:solidFill>
                  <a:latin typeface="Times New Roman" pitchFamily="18" charset="0"/>
                </a:defRPr>
              </a:lvl6pPr>
              <a:lvl7pPr marL="2971800" indent="-228600" eaLnBrk="0" fontAlgn="base" hangingPunct="0">
                <a:spcBef>
                  <a:spcPct val="0"/>
                </a:spcBef>
                <a:spcAft>
                  <a:spcPct val="0"/>
                </a:spcAft>
                <a:defRPr sz="2400" baseline="-25000">
                  <a:solidFill>
                    <a:schemeClr val="tx1"/>
                  </a:solidFill>
                  <a:latin typeface="Times New Roman" pitchFamily="18" charset="0"/>
                </a:defRPr>
              </a:lvl7pPr>
              <a:lvl8pPr marL="3429000" indent="-228600" eaLnBrk="0" fontAlgn="base" hangingPunct="0">
                <a:spcBef>
                  <a:spcPct val="0"/>
                </a:spcBef>
                <a:spcAft>
                  <a:spcPct val="0"/>
                </a:spcAft>
                <a:defRPr sz="2400" baseline="-25000">
                  <a:solidFill>
                    <a:schemeClr val="tx1"/>
                  </a:solidFill>
                  <a:latin typeface="Times New Roman" pitchFamily="18" charset="0"/>
                </a:defRPr>
              </a:lvl8pPr>
              <a:lvl9pPr marL="3886200" indent="-228600" eaLnBrk="0" fontAlgn="base" hangingPunct="0">
                <a:spcBef>
                  <a:spcPct val="0"/>
                </a:spcBef>
                <a:spcAft>
                  <a:spcPct val="0"/>
                </a:spcAft>
                <a:defRPr sz="2400" baseline="-25000">
                  <a:solidFill>
                    <a:schemeClr val="tx1"/>
                  </a:solidFill>
                  <a:latin typeface="Times New Roman" pitchFamily="18" charset="0"/>
                </a:defRPr>
              </a:lvl9pPr>
            </a:lstStyle>
            <a:p>
              <a:pPr algn="ctr">
                <a:spcBef>
                  <a:spcPct val="50000"/>
                </a:spcBef>
              </a:pPr>
              <a:r>
                <a:rPr lang="en-US" sz="2000" b="1" baseline="0" dirty="0">
                  <a:solidFill>
                    <a:srgbClr val="FF0000"/>
                  </a:solidFill>
                </a:rPr>
                <a:t>NO KNOWN HAZARD</a:t>
              </a:r>
            </a:p>
            <a:p>
              <a:pPr algn="ctr">
                <a:spcBef>
                  <a:spcPct val="50000"/>
                </a:spcBef>
              </a:pPr>
              <a:endParaRPr lang="en-US" sz="2000" b="1" baseline="0" dirty="0">
                <a:solidFill>
                  <a:srgbClr val="FF0000"/>
                </a:solidFill>
              </a:endParaRPr>
            </a:p>
          </p:txBody>
        </p:sp>
      </p:grpSp>
      <p:pic>
        <p:nvPicPr>
          <p:cNvPr id="12290" name="Picture 2" descr="http://www.g4orce-studios.com/wishnewport2011/img/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5678" y="1746853"/>
            <a:ext cx="3631360" cy="241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1901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3305" y="4876560"/>
            <a:ext cx="20828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quot;No&quot; Symbol 5"/>
          <p:cNvSpPr/>
          <p:nvPr/>
        </p:nvSpPr>
        <p:spPr>
          <a:xfrm>
            <a:off x="4457220" y="4524704"/>
            <a:ext cx="2095980" cy="2095980"/>
          </a:xfrm>
          <a:prstGeom prst="noSmoking">
            <a:avLst>
              <a:gd name="adj" fmla="val 4094"/>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a:t>Class 1M</a:t>
            </a:r>
            <a:endParaRPr lang="en-US" dirty="0"/>
          </a:p>
        </p:txBody>
      </p:sp>
      <p:sp>
        <p:nvSpPr>
          <p:cNvPr id="3" name="Content Placeholder 2"/>
          <p:cNvSpPr>
            <a:spLocks noGrp="1"/>
          </p:cNvSpPr>
          <p:nvPr>
            <p:ph idx="1"/>
          </p:nvPr>
        </p:nvSpPr>
        <p:spPr/>
        <p:txBody>
          <a:bodyPr>
            <a:normAutofit/>
          </a:bodyPr>
          <a:lstStyle/>
          <a:p>
            <a:r>
              <a:rPr lang="en-US" sz="2800" dirty="0">
                <a:solidFill>
                  <a:srgbClr val="92D050"/>
                </a:solidFill>
              </a:rPr>
              <a:t>Class 1M </a:t>
            </a:r>
            <a:r>
              <a:rPr lang="en-US" sz="2800" dirty="0"/>
              <a:t>denotes class 1 lasers or laser systems that do not normally pose a hazard for unaided viewing but when viewed with magnifying optics (e.g. binoculars, or an eye loupe) can pose a hazard.</a:t>
            </a:r>
          </a:p>
        </p:txBody>
      </p:sp>
      <p:sp>
        <p:nvSpPr>
          <p:cNvPr id="4" name="TextBox 3"/>
          <p:cNvSpPr txBox="1"/>
          <p:nvPr/>
        </p:nvSpPr>
        <p:spPr>
          <a:xfrm>
            <a:off x="1573105" y="5362380"/>
            <a:ext cx="2667000" cy="420628"/>
          </a:xfrm>
          <a:prstGeom prst="rect">
            <a:avLst/>
          </a:prstGeom>
          <a:noFill/>
        </p:spPr>
        <p:txBody>
          <a:bodyPr wrap="square" rtlCol="0">
            <a:spAutoFit/>
          </a:bodyPr>
          <a:lstStyle/>
          <a:p>
            <a:pPr algn="ctr"/>
            <a:r>
              <a:rPr lang="en-US" sz="3200" dirty="0"/>
              <a:t>Class 1M   ======</a:t>
            </a:r>
            <a:r>
              <a:rPr lang="en-US" sz="3200" dirty="0">
                <a:sym typeface="Wingdings" panose="05000000000000000000" pitchFamily="2" charset="2"/>
              </a:rPr>
              <a:t>&gt;</a:t>
            </a:r>
            <a:endParaRPr lang="en-US" sz="3200" dirty="0"/>
          </a:p>
        </p:txBody>
      </p:sp>
    </p:spTree>
    <p:extLst>
      <p:ext uri="{BB962C8B-B14F-4D97-AF65-F5344CB8AC3E}">
        <p14:creationId xmlns:p14="http://schemas.microsoft.com/office/powerpoint/2010/main" val="2512763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2</a:t>
            </a:r>
          </a:p>
        </p:txBody>
      </p:sp>
      <p:sp>
        <p:nvSpPr>
          <p:cNvPr id="3" name="Content Placeholder 2"/>
          <p:cNvSpPr>
            <a:spLocks noGrp="1"/>
          </p:cNvSpPr>
          <p:nvPr>
            <p:ph idx="1"/>
          </p:nvPr>
        </p:nvSpPr>
        <p:spPr/>
        <p:txBody>
          <a:bodyPr>
            <a:normAutofit/>
          </a:bodyPr>
          <a:lstStyle/>
          <a:p>
            <a:r>
              <a:rPr lang="en-US" sz="2400" dirty="0">
                <a:solidFill>
                  <a:srgbClr val="92D050"/>
                </a:solidFill>
              </a:rPr>
              <a:t>Class 2 </a:t>
            </a:r>
            <a:r>
              <a:rPr lang="en-US" sz="2400" dirty="0"/>
              <a:t>denotes low-power visible lasers which, because of the normal human bright-light aversion response do not normally present a hazard.</a:t>
            </a:r>
          </a:p>
          <a:p>
            <a:endParaRPr lang="en-US" sz="2400" dirty="0"/>
          </a:p>
          <a:p>
            <a:pPr lvl="1"/>
            <a:r>
              <a:rPr lang="en-US" sz="2000" dirty="0"/>
              <a:t>Potential for hazard if viewed directly for extended periods of time.  </a:t>
            </a:r>
          </a:p>
          <a:p>
            <a:pPr lvl="1"/>
            <a:endParaRPr lang="en-US" sz="2000" dirty="0"/>
          </a:p>
          <a:p>
            <a:pPr lvl="1"/>
            <a:r>
              <a:rPr lang="en-US" sz="2000" dirty="0"/>
              <a:t>A label is required for these lasers warning against staring into the beam.</a:t>
            </a:r>
          </a:p>
        </p:txBody>
      </p:sp>
    </p:spTree>
    <p:extLst>
      <p:ext uri="{BB962C8B-B14F-4D97-AF65-F5344CB8AC3E}">
        <p14:creationId xmlns:p14="http://schemas.microsoft.com/office/powerpoint/2010/main" val="20884339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n-US"/>
              <a:t>Class 2</a:t>
            </a:r>
            <a:endParaRPr lang="en-US" dirty="0"/>
          </a:p>
        </p:txBody>
      </p:sp>
      <p:sp>
        <p:nvSpPr>
          <p:cNvPr id="24579" name="Rectangle 5"/>
          <p:cNvSpPr>
            <a:spLocks noGrp="1" noChangeArrowheads="1"/>
          </p:cNvSpPr>
          <p:nvPr>
            <p:ph idx="1"/>
          </p:nvPr>
        </p:nvSpPr>
        <p:spPr>
          <a:xfrm>
            <a:off x="685800" y="1600200"/>
            <a:ext cx="7772400" cy="4495800"/>
          </a:xfrm>
        </p:spPr>
        <p:txBody>
          <a:bodyPr>
            <a:normAutofit fontScale="92500" lnSpcReduction="10000"/>
          </a:bodyPr>
          <a:lstStyle/>
          <a:p>
            <a:pPr>
              <a:lnSpc>
                <a:spcPct val="90000"/>
              </a:lnSpc>
            </a:pPr>
            <a:r>
              <a:rPr lang="en-US" sz="2800" dirty="0">
                <a:solidFill>
                  <a:srgbClr val="92D050"/>
                </a:solidFill>
              </a:rPr>
              <a:t>Class 2</a:t>
            </a:r>
            <a:r>
              <a:rPr lang="en-US" sz="2800" dirty="0"/>
              <a:t> lasers are </a:t>
            </a:r>
            <a:r>
              <a:rPr lang="en-US" sz="2800" b="1" i="1" u="sng" dirty="0"/>
              <a:t>visible</a:t>
            </a:r>
            <a:r>
              <a:rPr lang="en-US" sz="2800" dirty="0"/>
              <a:t> (400 to 700-nm wavelength) CW and repetitive-pulse lasers and laser systems which can emit radiant energy exceeding the class 1 AEL.</a:t>
            </a:r>
          </a:p>
          <a:p>
            <a:pPr>
              <a:lnSpc>
                <a:spcPct val="90000"/>
              </a:lnSpc>
            </a:pPr>
            <a:endParaRPr lang="en-US" sz="2800" dirty="0"/>
          </a:p>
          <a:p>
            <a:pPr lvl="1">
              <a:lnSpc>
                <a:spcPct val="90000"/>
              </a:lnSpc>
            </a:pPr>
            <a:r>
              <a:rPr lang="en-US" sz="2400" dirty="0"/>
              <a:t>For CW less than 7mm diameter, this represents about 2.5 </a:t>
            </a:r>
            <a:r>
              <a:rPr lang="en-US" sz="2400" dirty="0" err="1"/>
              <a:t>mW</a:t>
            </a:r>
            <a:r>
              <a:rPr lang="en-US" sz="2400" dirty="0"/>
              <a:t>/cm^2</a:t>
            </a:r>
          </a:p>
          <a:p>
            <a:pPr lvl="1">
              <a:lnSpc>
                <a:spcPct val="90000"/>
              </a:lnSpc>
            </a:pPr>
            <a:endParaRPr lang="en-US" sz="2400" dirty="0"/>
          </a:p>
          <a:p>
            <a:pPr lvl="1">
              <a:lnSpc>
                <a:spcPct val="90000"/>
              </a:lnSpc>
            </a:pPr>
            <a:r>
              <a:rPr lang="en-US" sz="2400" dirty="0"/>
              <a:t>For slow pulsed lasers, pulses in 0.25 seconds cannot exceed approximately 0.25mJ (works out to 1mW average power)</a:t>
            </a:r>
          </a:p>
          <a:p>
            <a:pPr lvl="1">
              <a:lnSpc>
                <a:spcPct val="90000"/>
              </a:lnSpc>
            </a:pPr>
            <a:endParaRPr lang="en-US" sz="2400" dirty="0"/>
          </a:p>
          <a:p>
            <a:pPr>
              <a:lnSpc>
                <a:spcPct val="90000"/>
              </a:lnSpc>
            </a:pPr>
            <a:r>
              <a:rPr lang="en-US" sz="2800" dirty="0"/>
              <a:t>Invisible lasers cannot be class 2.</a:t>
            </a:r>
          </a:p>
        </p:txBody>
      </p:sp>
    </p:spTree>
    <p:extLst>
      <p:ext uri="{BB962C8B-B14F-4D97-AF65-F5344CB8AC3E}">
        <p14:creationId xmlns:p14="http://schemas.microsoft.com/office/powerpoint/2010/main" val="24745870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027"/>
          <p:cNvSpPr>
            <a:spLocks noGrp="1" noChangeArrowheads="1"/>
          </p:cNvSpPr>
          <p:nvPr>
            <p:ph type="body" sz="half" idx="4294967295"/>
          </p:nvPr>
        </p:nvSpPr>
        <p:spPr>
          <a:xfrm>
            <a:off x="228600" y="1981200"/>
            <a:ext cx="5029200" cy="4572000"/>
          </a:xfrm>
        </p:spPr>
        <p:txBody>
          <a:bodyPr/>
          <a:lstStyle/>
          <a:p>
            <a:r>
              <a:rPr lang="en-US" sz="2400" dirty="0"/>
              <a:t>Visible ONLY!</a:t>
            </a:r>
          </a:p>
          <a:p>
            <a:endParaRPr lang="en-US" sz="2400" dirty="0"/>
          </a:p>
          <a:p>
            <a:r>
              <a:rPr lang="en-US" sz="2400" dirty="0"/>
              <a:t>Examples are some bar code scanners</a:t>
            </a:r>
          </a:p>
          <a:p>
            <a:endParaRPr lang="en-US" sz="2400" dirty="0"/>
          </a:p>
          <a:p>
            <a:r>
              <a:rPr lang="en-US" sz="2400" dirty="0"/>
              <a:t>Eye safe for 0.25 s</a:t>
            </a:r>
          </a:p>
          <a:p>
            <a:endParaRPr lang="en-US" sz="2400" dirty="0"/>
          </a:p>
          <a:p>
            <a:r>
              <a:rPr lang="en-US" sz="2400" dirty="0"/>
              <a:t>No single-pulsed lasers – why?</a:t>
            </a:r>
          </a:p>
        </p:txBody>
      </p:sp>
      <p:pic>
        <p:nvPicPr>
          <p:cNvPr id="25604" name="Picture 1028" descr="E:\MacFiles\Eichner\color scans\18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071" y="1676400"/>
            <a:ext cx="2421954"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1619250" y="274638"/>
            <a:ext cx="569595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pPr>
            <a:r>
              <a:rPr lang="en-US" dirty="0"/>
              <a:t>Class 2</a:t>
            </a:r>
          </a:p>
        </p:txBody>
      </p:sp>
      <p:pic>
        <p:nvPicPr>
          <p:cNvPr id="2" name="Picture 1"/>
          <p:cNvPicPr>
            <a:picLocks noChangeAspect="1"/>
          </p:cNvPicPr>
          <p:nvPr/>
        </p:nvPicPr>
        <p:blipFill>
          <a:blip r:embed="rId3"/>
          <a:stretch>
            <a:fillRect/>
          </a:stretch>
        </p:blipFill>
        <p:spPr>
          <a:xfrm>
            <a:off x="3276600" y="5562600"/>
            <a:ext cx="2895600" cy="1013460"/>
          </a:xfrm>
          <a:prstGeom prst="rect">
            <a:avLst/>
          </a:prstGeom>
        </p:spPr>
      </p:pic>
    </p:spTree>
    <p:extLst>
      <p:ext uri="{BB962C8B-B14F-4D97-AF65-F5344CB8AC3E}">
        <p14:creationId xmlns:p14="http://schemas.microsoft.com/office/powerpoint/2010/main" val="3026282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a:t>Properties of Light</a:t>
            </a:r>
            <a:endParaRPr lang="en-US" dirty="0"/>
          </a:p>
        </p:txBody>
      </p:sp>
      <p:sp>
        <p:nvSpPr>
          <p:cNvPr id="22533" name="Rectangle 5"/>
          <p:cNvSpPr>
            <a:spLocks noGrp="1" noChangeArrowheads="1"/>
          </p:cNvSpPr>
          <p:nvPr>
            <p:ph idx="1"/>
          </p:nvPr>
        </p:nvSpPr>
        <p:spPr>
          <a:xfrm>
            <a:off x="685800" y="1828800"/>
            <a:ext cx="7772400" cy="5029200"/>
          </a:xfrm>
        </p:spPr>
        <p:txBody>
          <a:bodyPr/>
          <a:lstStyle/>
          <a:p>
            <a:r>
              <a:rPr lang="en-US" dirty="0"/>
              <a:t>The energy of a photon, E, is determined by its frequency, </a:t>
            </a:r>
            <a:r>
              <a:rPr lang="en-US" dirty="0">
                <a:latin typeface="Symbol" pitchFamily="18" charset="2"/>
              </a:rPr>
              <a:t>n</a:t>
            </a:r>
            <a:r>
              <a:rPr lang="en-US" dirty="0"/>
              <a:t>, and Planck’s constant, h (6.626 x 10</a:t>
            </a:r>
            <a:r>
              <a:rPr lang="en-US" baseline="30000" dirty="0"/>
              <a:t>-34</a:t>
            </a:r>
            <a:r>
              <a:rPr lang="en-US" dirty="0"/>
              <a:t> J•s)</a:t>
            </a:r>
          </a:p>
          <a:p>
            <a:pPr algn="ctr">
              <a:buFont typeface="Monotype Sorts" pitchFamily="2" charset="2"/>
              <a:buNone/>
            </a:pPr>
            <a:r>
              <a:rPr lang="en-US" dirty="0"/>
              <a:t>E = h </a:t>
            </a:r>
            <a:r>
              <a:rPr lang="en-US" dirty="0">
                <a:latin typeface="Symbol" pitchFamily="18" charset="2"/>
              </a:rPr>
              <a:t>n</a:t>
            </a:r>
          </a:p>
          <a:p>
            <a:r>
              <a:rPr lang="en-US" dirty="0"/>
              <a:t>The velocity of light in a vacuum is</a:t>
            </a:r>
          </a:p>
          <a:p>
            <a:pPr algn="ctr">
              <a:buFont typeface="Monotype Sorts" pitchFamily="2" charset="2"/>
              <a:buNone/>
            </a:pPr>
            <a:r>
              <a:rPr lang="en-US" dirty="0"/>
              <a:t>c = 3 x 10</a:t>
            </a:r>
            <a:r>
              <a:rPr lang="en-US" baseline="30000" dirty="0"/>
              <a:t>8</a:t>
            </a:r>
            <a:r>
              <a:rPr lang="en-US" dirty="0"/>
              <a:t> m/s</a:t>
            </a:r>
          </a:p>
          <a:p>
            <a:r>
              <a:rPr lang="en-US" dirty="0"/>
              <a:t>The wavelength, </a:t>
            </a:r>
            <a:r>
              <a:rPr lang="en-US" dirty="0">
                <a:latin typeface="Symbol" pitchFamily="18" charset="2"/>
              </a:rPr>
              <a:t>l</a:t>
            </a:r>
            <a:r>
              <a:rPr lang="en-US" dirty="0"/>
              <a:t>,  and frequency, </a:t>
            </a:r>
            <a:r>
              <a:rPr lang="en-US" dirty="0">
                <a:latin typeface="Symbol" pitchFamily="18" charset="2"/>
              </a:rPr>
              <a:t>n</a:t>
            </a:r>
            <a:r>
              <a:rPr lang="en-US" dirty="0"/>
              <a:t>, are related as</a:t>
            </a:r>
          </a:p>
          <a:p>
            <a:pPr algn="ctr">
              <a:lnSpc>
                <a:spcPct val="70000"/>
              </a:lnSpc>
              <a:buFont typeface="Monotype Sorts" pitchFamily="2" charset="2"/>
              <a:buNone/>
            </a:pPr>
            <a:r>
              <a:rPr lang="en-US" dirty="0"/>
              <a:t>c = </a:t>
            </a:r>
            <a:r>
              <a:rPr lang="en-US" dirty="0">
                <a:latin typeface="Symbol" pitchFamily="18" charset="2"/>
              </a:rPr>
              <a:t>l n</a:t>
            </a:r>
          </a:p>
        </p:txBody>
      </p:sp>
    </p:spTree>
    <p:extLst>
      <p:ext uri="{BB962C8B-B14F-4D97-AF65-F5344CB8AC3E}">
        <p14:creationId xmlns:p14="http://schemas.microsoft.com/office/powerpoint/2010/main" val="159154841"/>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navigatingnative.com/wp-content/uploads/2014/07/businessman-holding-binocular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486" y="4724400"/>
            <a:ext cx="2204648" cy="14632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a:t>Class 2M denotes class 2 lasers or laser systems that do not normally pose a hazard for unaided viewing but with certain optical aids are potentially dangerous.</a:t>
            </a:r>
          </a:p>
        </p:txBody>
      </p:sp>
      <p:sp>
        <p:nvSpPr>
          <p:cNvPr id="5" name="&quot;No&quot; Symbol 4"/>
          <p:cNvSpPr/>
          <p:nvPr/>
        </p:nvSpPr>
        <p:spPr>
          <a:xfrm>
            <a:off x="4685820" y="4343400"/>
            <a:ext cx="2095980" cy="2095980"/>
          </a:xfrm>
          <a:prstGeom prst="noSmoking">
            <a:avLst>
              <a:gd name="adj" fmla="val 4094"/>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801705" y="5181076"/>
            <a:ext cx="2667000" cy="420628"/>
          </a:xfrm>
          <a:prstGeom prst="rect">
            <a:avLst/>
          </a:prstGeom>
          <a:noFill/>
        </p:spPr>
        <p:txBody>
          <a:bodyPr wrap="square" rtlCol="0">
            <a:spAutoFit/>
          </a:bodyPr>
          <a:lstStyle/>
          <a:p>
            <a:pPr algn="ctr"/>
            <a:r>
              <a:rPr lang="en-US" sz="3200" dirty="0"/>
              <a:t>Class 2M   ======</a:t>
            </a:r>
            <a:r>
              <a:rPr lang="en-US" sz="3200" dirty="0">
                <a:sym typeface="Wingdings" panose="05000000000000000000" pitchFamily="2" charset="2"/>
              </a:rPr>
              <a:t>&gt;</a:t>
            </a:r>
            <a:endParaRPr lang="en-US" sz="3200" dirty="0"/>
          </a:p>
        </p:txBody>
      </p:sp>
      <p:sp>
        <p:nvSpPr>
          <p:cNvPr id="8" name="Title 1"/>
          <p:cNvSpPr txBox="1">
            <a:spLocks/>
          </p:cNvSpPr>
          <p:nvPr/>
        </p:nvSpPr>
        <p:spPr>
          <a:xfrm>
            <a:off x="1619250" y="228600"/>
            <a:ext cx="569595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pPr>
            <a:r>
              <a:rPr lang="en-US" dirty="0"/>
              <a:t>Class 2M</a:t>
            </a:r>
          </a:p>
        </p:txBody>
      </p:sp>
    </p:spTree>
    <p:extLst>
      <p:ext uri="{BB962C8B-B14F-4D97-AF65-F5344CB8AC3E}">
        <p14:creationId xmlns:p14="http://schemas.microsoft.com/office/powerpoint/2010/main" val="25507569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 3R</a:t>
            </a:r>
            <a:endParaRPr lang="en-US" dirty="0"/>
          </a:p>
        </p:txBody>
      </p:sp>
      <p:sp>
        <p:nvSpPr>
          <p:cNvPr id="3" name="Content Placeholder 2"/>
          <p:cNvSpPr>
            <a:spLocks noGrp="1"/>
          </p:cNvSpPr>
          <p:nvPr>
            <p:ph idx="1"/>
          </p:nvPr>
        </p:nvSpPr>
        <p:spPr/>
        <p:txBody>
          <a:bodyPr>
            <a:normAutofit/>
          </a:bodyPr>
          <a:lstStyle/>
          <a:p>
            <a:r>
              <a:rPr lang="en-US" dirty="0"/>
              <a:t>Class 3R can cause temporary eye injury </a:t>
            </a:r>
          </a:p>
          <a:p>
            <a:r>
              <a:rPr lang="en-US" dirty="0"/>
              <a:t>Reduced (hence the “R”) requirements from higher power Class 3 lasers.  </a:t>
            </a:r>
          </a:p>
          <a:p>
            <a:r>
              <a:rPr lang="en-US" dirty="0"/>
              <a:t>5x Class 1 MPE</a:t>
            </a:r>
          </a:p>
          <a:p>
            <a:pPr lvl="1"/>
            <a:r>
              <a:rPr lang="en-US" sz="1800" dirty="0"/>
              <a:t>Corresponds to about 5mW for small diameter visible CW lasers</a:t>
            </a:r>
          </a:p>
          <a:p>
            <a:r>
              <a:rPr lang="en-US" sz="1800" dirty="0"/>
              <a:t>Old class </a:t>
            </a:r>
            <a:r>
              <a:rPr lang="en-US" sz="1800" dirty="0" err="1"/>
              <a:t>IIIa</a:t>
            </a:r>
            <a:r>
              <a:rPr lang="en-US" sz="1800" dirty="0"/>
              <a:t> can be treated as class 3R.  This captures some laser pointers.</a:t>
            </a:r>
          </a:p>
        </p:txBody>
      </p:sp>
      <p:pic>
        <p:nvPicPr>
          <p:cNvPr id="4" name="Picture 3"/>
          <p:cNvPicPr>
            <a:picLocks noChangeAspect="1"/>
          </p:cNvPicPr>
          <p:nvPr/>
        </p:nvPicPr>
        <p:blipFill>
          <a:blip r:embed="rId2"/>
          <a:stretch>
            <a:fillRect/>
          </a:stretch>
        </p:blipFill>
        <p:spPr>
          <a:xfrm>
            <a:off x="2438400" y="5257800"/>
            <a:ext cx="4000500" cy="1390650"/>
          </a:xfrm>
          <a:prstGeom prst="rect">
            <a:avLst/>
          </a:prstGeom>
        </p:spPr>
      </p:pic>
    </p:spTree>
    <p:extLst>
      <p:ext uri="{BB962C8B-B14F-4D97-AF65-F5344CB8AC3E}">
        <p14:creationId xmlns:p14="http://schemas.microsoft.com/office/powerpoint/2010/main" val="40078609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 3B</a:t>
            </a:r>
            <a:endParaRPr lang="en-US" dirty="0"/>
          </a:p>
        </p:txBody>
      </p:sp>
      <p:sp>
        <p:nvSpPr>
          <p:cNvPr id="3" name="Content Placeholder 2"/>
          <p:cNvSpPr>
            <a:spLocks noGrp="1"/>
          </p:cNvSpPr>
          <p:nvPr>
            <p:ph idx="1"/>
          </p:nvPr>
        </p:nvSpPr>
        <p:spPr/>
        <p:txBody>
          <a:bodyPr>
            <a:normAutofit/>
          </a:bodyPr>
          <a:lstStyle/>
          <a:p>
            <a:r>
              <a:rPr lang="en-US" dirty="0">
                <a:solidFill>
                  <a:srgbClr val="CC3300"/>
                </a:solidFill>
              </a:rPr>
              <a:t>Class 3B </a:t>
            </a:r>
            <a:r>
              <a:rPr lang="en-US" dirty="0"/>
              <a:t>denotes lasers or laser systems that can produce skin or eye injury by intra-beam contact or specular reflection.  </a:t>
            </a:r>
          </a:p>
          <a:p>
            <a:endParaRPr lang="en-US" dirty="0"/>
          </a:p>
          <a:p>
            <a:r>
              <a:rPr lang="en-US" dirty="0"/>
              <a:t>Normally, </a:t>
            </a:r>
            <a:r>
              <a:rPr lang="en-US" dirty="0">
                <a:solidFill>
                  <a:srgbClr val="CC3300"/>
                </a:solidFill>
              </a:rPr>
              <a:t>Class 3B </a:t>
            </a:r>
            <a:r>
              <a:rPr lang="en-US" dirty="0"/>
              <a:t>lasers do not have a hazardous diffuse reflection.</a:t>
            </a:r>
          </a:p>
          <a:p>
            <a:endParaRPr lang="en-US" dirty="0"/>
          </a:p>
          <a:p>
            <a:r>
              <a:rPr lang="en-US" sz="1600" dirty="0"/>
              <a:t>Old </a:t>
            </a:r>
            <a:r>
              <a:rPr lang="en-US" sz="1600" dirty="0">
                <a:solidFill>
                  <a:srgbClr val="FF0000"/>
                </a:solidFill>
              </a:rPr>
              <a:t>class </a:t>
            </a:r>
            <a:r>
              <a:rPr lang="en-US" sz="1600" dirty="0" err="1">
                <a:solidFill>
                  <a:srgbClr val="FF0000"/>
                </a:solidFill>
              </a:rPr>
              <a:t>IIIb</a:t>
            </a:r>
            <a:r>
              <a:rPr lang="en-US" sz="1600" dirty="0">
                <a:solidFill>
                  <a:srgbClr val="FF0000"/>
                </a:solidFill>
              </a:rPr>
              <a:t> </a:t>
            </a:r>
            <a:r>
              <a:rPr lang="en-US" sz="1600" dirty="0"/>
              <a:t>are usually </a:t>
            </a:r>
            <a:r>
              <a:rPr lang="en-US" sz="1600" dirty="0">
                <a:solidFill>
                  <a:srgbClr val="FF0000"/>
                </a:solidFill>
              </a:rPr>
              <a:t>Class 3B</a:t>
            </a:r>
            <a:r>
              <a:rPr lang="en-US" sz="1600" dirty="0"/>
              <a:t>.  Watch for this on many laser pointers  -HAZARDOUS and requires controls.</a:t>
            </a:r>
          </a:p>
          <a:p>
            <a:endParaRPr lang="en-US" dirty="0"/>
          </a:p>
        </p:txBody>
      </p:sp>
    </p:spTree>
    <p:extLst>
      <p:ext uri="{BB962C8B-B14F-4D97-AF65-F5344CB8AC3E}">
        <p14:creationId xmlns:p14="http://schemas.microsoft.com/office/powerpoint/2010/main" val="31960852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828800" y="228600"/>
            <a:ext cx="5257800" cy="1143000"/>
          </a:xfrm>
        </p:spPr>
        <p:txBody>
          <a:bodyPr/>
          <a:lstStyle/>
          <a:p>
            <a:r>
              <a:rPr lang="en-US" dirty="0"/>
              <a:t>Class 3B</a:t>
            </a:r>
          </a:p>
        </p:txBody>
      </p:sp>
      <p:sp>
        <p:nvSpPr>
          <p:cNvPr id="29699" name="Rectangle 3"/>
          <p:cNvSpPr>
            <a:spLocks noGrp="1" noChangeArrowheads="1"/>
          </p:cNvSpPr>
          <p:nvPr>
            <p:ph type="body" sz="half" idx="4294967295"/>
          </p:nvPr>
        </p:nvSpPr>
        <p:spPr>
          <a:xfrm>
            <a:off x="5332413" y="1524000"/>
            <a:ext cx="3811587" cy="4572000"/>
          </a:xfrm>
        </p:spPr>
        <p:txBody>
          <a:bodyPr/>
          <a:lstStyle/>
          <a:p>
            <a:r>
              <a:rPr lang="en-US" sz="2400" dirty="0"/>
              <a:t>Hazardous for </a:t>
            </a:r>
            <a:r>
              <a:rPr lang="en-US" sz="2400" dirty="0" err="1"/>
              <a:t>intrabeam</a:t>
            </a:r>
            <a:r>
              <a:rPr lang="en-US" sz="2400" dirty="0"/>
              <a:t> viewing under most conditions</a:t>
            </a:r>
          </a:p>
          <a:p>
            <a:endParaRPr lang="en-US" sz="2400" dirty="0"/>
          </a:p>
          <a:p>
            <a:r>
              <a:rPr lang="en-US" sz="2400" dirty="0"/>
              <a:t>Greater than 5 times</a:t>
            </a:r>
          </a:p>
          <a:p>
            <a:pPr lvl="1"/>
            <a:r>
              <a:rPr lang="en-US" sz="2000" dirty="0">
                <a:solidFill>
                  <a:srgbClr val="00FF00"/>
                </a:solidFill>
              </a:rPr>
              <a:t>Class 1</a:t>
            </a:r>
            <a:r>
              <a:rPr lang="en-US" sz="2000" dirty="0"/>
              <a:t> for UV, IR lasers</a:t>
            </a:r>
          </a:p>
          <a:p>
            <a:pPr lvl="1"/>
            <a:r>
              <a:rPr lang="en-US" sz="2000" dirty="0">
                <a:solidFill>
                  <a:srgbClr val="669900"/>
                </a:solidFill>
              </a:rPr>
              <a:t>Class 2</a:t>
            </a:r>
            <a:r>
              <a:rPr lang="en-US" sz="2000" dirty="0"/>
              <a:t> for visible lasers</a:t>
            </a:r>
          </a:p>
          <a:p>
            <a:pPr lvl="1"/>
            <a:endParaRPr lang="en-US" sz="2000" dirty="0"/>
          </a:p>
          <a:p>
            <a:r>
              <a:rPr lang="en-US" dirty="0"/>
              <a:t>Up to 500 times Class 1</a:t>
            </a:r>
          </a:p>
        </p:txBody>
      </p:sp>
      <p:pic>
        <p:nvPicPr>
          <p:cNvPr id="720900" name="Picture 4" descr="C:\FLIR PowerPoint\4-1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358140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2"/>
                </a:solidFill>
                <a:miter lim="800000"/>
                <a:headEnd/>
                <a:tailEnd/>
              </a14:hiddenLine>
            </a:ext>
          </a:extLst>
        </p:spPr>
      </p:pic>
      <p:pic>
        <p:nvPicPr>
          <p:cNvPr id="2" name="Picture 1"/>
          <p:cNvPicPr>
            <a:picLocks noChangeAspect="1"/>
          </p:cNvPicPr>
          <p:nvPr/>
        </p:nvPicPr>
        <p:blipFill>
          <a:blip r:embed="rId3"/>
          <a:stretch>
            <a:fillRect/>
          </a:stretch>
        </p:blipFill>
        <p:spPr>
          <a:xfrm>
            <a:off x="990600" y="4648200"/>
            <a:ext cx="3009900" cy="1261291"/>
          </a:xfrm>
          <a:prstGeom prst="rect">
            <a:avLst/>
          </a:prstGeom>
        </p:spPr>
      </p:pic>
    </p:spTree>
    <p:extLst>
      <p:ext uri="{BB962C8B-B14F-4D97-AF65-F5344CB8AC3E}">
        <p14:creationId xmlns:p14="http://schemas.microsoft.com/office/powerpoint/2010/main" val="1687481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720900"/>
                                        </p:tgtEl>
                                        <p:attrNameLst>
                                          <p:attrName>style.visibility</p:attrName>
                                        </p:attrNameLst>
                                      </p:cBhvr>
                                      <p:to>
                                        <p:strVal val="visible"/>
                                      </p:to>
                                    </p:set>
                                    <p:animEffect transition="in" filter="box(out)">
                                      <p:cBhvr>
                                        <p:cTn id="7" dur="500"/>
                                        <p:tgtEl>
                                          <p:spTgt spid="72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en-US"/>
              <a:t>Class 4 Lasers</a:t>
            </a:r>
            <a:endParaRPr lang="en-US" dirty="0"/>
          </a:p>
        </p:txBody>
      </p:sp>
      <p:sp>
        <p:nvSpPr>
          <p:cNvPr id="30723" name="Rectangle 5"/>
          <p:cNvSpPr>
            <a:spLocks noGrp="1" noChangeArrowheads="1"/>
          </p:cNvSpPr>
          <p:nvPr>
            <p:ph idx="1"/>
          </p:nvPr>
        </p:nvSpPr>
        <p:spPr>
          <a:xfrm>
            <a:off x="457200" y="1828800"/>
            <a:ext cx="5029200" cy="4709160"/>
          </a:xfrm>
        </p:spPr>
        <p:txBody>
          <a:bodyPr>
            <a:normAutofit fontScale="92500" lnSpcReduction="20000"/>
          </a:bodyPr>
          <a:lstStyle/>
          <a:p>
            <a:r>
              <a:rPr lang="en-US" dirty="0">
                <a:solidFill>
                  <a:srgbClr val="FF0000"/>
                </a:solidFill>
              </a:rPr>
              <a:t>Class 4</a:t>
            </a:r>
            <a:r>
              <a:rPr lang="en-US" dirty="0"/>
              <a:t> lasers and laser will cause injury by </a:t>
            </a:r>
            <a:r>
              <a:rPr lang="en-US" dirty="0" err="1"/>
              <a:t>intrabeam</a:t>
            </a:r>
            <a:r>
              <a:rPr lang="en-US" dirty="0"/>
              <a:t> contact</a:t>
            </a:r>
          </a:p>
          <a:p>
            <a:endParaRPr lang="en-US" dirty="0"/>
          </a:p>
          <a:p>
            <a:r>
              <a:rPr lang="en-US" dirty="0"/>
              <a:t>Hazardous specular and diffuse reflections   </a:t>
            </a:r>
          </a:p>
          <a:p>
            <a:endParaRPr lang="en-US" dirty="0"/>
          </a:p>
          <a:p>
            <a:r>
              <a:rPr lang="en-US" dirty="0"/>
              <a:t>Skin hazards </a:t>
            </a:r>
          </a:p>
          <a:p>
            <a:endParaRPr lang="en-US" dirty="0"/>
          </a:p>
          <a:p>
            <a:r>
              <a:rPr lang="en-US" dirty="0"/>
              <a:t>Spontaneous fire hazard</a:t>
            </a:r>
          </a:p>
        </p:txBody>
      </p:sp>
      <p:pic>
        <p:nvPicPr>
          <p:cNvPr id="4" name="Picture 4" descr="E:\MacFiles\Eichner\color scans\07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172200" y="1822013"/>
            <a:ext cx="1736394" cy="2902387"/>
          </a:xfrm>
          <a:prstGeom prst="rect">
            <a:avLst/>
          </a:prstGeom>
        </p:spPr>
      </p:pic>
      <p:pic>
        <p:nvPicPr>
          <p:cNvPr id="2" name="Picture 1"/>
          <p:cNvPicPr>
            <a:picLocks noChangeAspect="1"/>
          </p:cNvPicPr>
          <p:nvPr/>
        </p:nvPicPr>
        <p:blipFill>
          <a:blip r:embed="rId3"/>
          <a:stretch>
            <a:fillRect/>
          </a:stretch>
        </p:blipFill>
        <p:spPr>
          <a:xfrm>
            <a:off x="5791200" y="5181600"/>
            <a:ext cx="2971800" cy="1245326"/>
          </a:xfrm>
          <a:prstGeom prst="rect">
            <a:avLst/>
          </a:prstGeom>
        </p:spPr>
      </p:pic>
    </p:spTree>
    <p:extLst>
      <p:ext uri="{BB962C8B-B14F-4D97-AF65-F5344CB8AC3E}">
        <p14:creationId xmlns:p14="http://schemas.microsoft.com/office/powerpoint/2010/main" val="7129536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Embedded Systems</a:t>
            </a:r>
            <a:endParaRPr lang="en-US" dirty="0"/>
          </a:p>
        </p:txBody>
      </p:sp>
      <p:sp>
        <p:nvSpPr>
          <p:cNvPr id="3" name="Content Placeholder 2"/>
          <p:cNvSpPr>
            <a:spLocks noGrp="1"/>
          </p:cNvSpPr>
          <p:nvPr>
            <p:ph idx="1"/>
          </p:nvPr>
        </p:nvSpPr>
        <p:spPr>
          <a:xfrm>
            <a:off x="457200" y="1524000"/>
            <a:ext cx="8229600" cy="5013960"/>
          </a:xfrm>
        </p:spPr>
        <p:txBody>
          <a:bodyPr>
            <a:normAutofit lnSpcReduction="10000"/>
          </a:bodyPr>
          <a:lstStyle/>
          <a:p>
            <a:r>
              <a:rPr lang="en-US" sz="1900" dirty="0"/>
              <a:t>Any class laser that is effectively contained in an interlocked, light tight enclosure effectively becomes a Class 1 Laser System (with an embedded higher class laser). </a:t>
            </a:r>
          </a:p>
          <a:p>
            <a:endParaRPr lang="en-US" sz="1900" dirty="0"/>
          </a:p>
          <a:p>
            <a:r>
              <a:rPr lang="en-US" sz="1900" dirty="0"/>
              <a:t>Laser printers, copiers, CD machines, and many other common items use this approach</a:t>
            </a:r>
          </a:p>
          <a:p>
            <a:endParaRPr lang="en-US" sz="1900" dirty="0"/>
          </a:p>
          <a:p>
            <a:r>
              <a:rPr lang="en-US" sz="1900" dirty="0"/>
              <a:t>No controls are required for the general operation of Class 1 systems.  The same can be applied if a higher class system is properly enclosed.</a:t>
            </a:r>
          </a:p>
          <a:p>
            <a:endParaRPr lang="en-US" sz="1900" dirty="0"/>
          </a:p>
          <a:p>
            <a:r>
              <a:rPr lang="en-US" sz="1900" dirty="0"/>
              <a:t>For NPS, if it is feasible to override the enclosure, then a Custodian and Permit shall be assigned.  Operators endorsed by the Custodian to operate the system as a Class 1 laser shall not need to be enrolled in the Laser Safety Program.</a:t>
            </a:r>
          </a:p>
          <a:p>
            <a:endParaRPr lang="en-US" sz="1900" dirty="0"/>
          </a:p>
          <a:p>
            <a:r>
              <a:rPr lang="en-US" sz="1900" dirty="0"/>
              <a:t>Collaborate with the LSSO for details</a:t>
            </a:r>
          </a:p>
        </p:txBody>
      </p:sp>
    </p:spTree>
    <p:extLst>
      <p:ext uri="{BB962C8B-B14F-4D97-AF65-F5344CB8AC3E}">
        <p14:creationId xmlns:p14="http://schemas.microsoft.com/office/powerpoint/2010/main" val="38892641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Fiber Optics and Hazard Levels</a:t>
            </a:r>
          </a:p>
        </p:txBody>
      </p:sp>
      <p:sp>
        <p:nvSpPr>
          <p:cNvPr id="3" name="Content Placeholder 2"/>
          <p:cNvSpPr>
            <a:spLocks noGrp="1"/>
          </p:cNvSpPr>
          <p:nvPr>
            <p:ph idx="1"/>
          </p:nvPr>
        </p:nvSpPr>
        <p:spPr>
          <a:xfrm>
            <a:off x="228600" y="1828800"/>
            <a:ext cx="8839200" cy="4709160"/>
          </a:xfrm>
        </p:spPr>
        <p:txBody>
          <a:bodyPr>
            <a:normAutofit/>
          </a:bodyPr>
          <a:lstStyle/>
          <a:p>
            <a:r>
              <a:rPr lang="en-US" sz="2400" dirty="0"/>
              <a:t>Optic Fiber Communication Systems (OFCS) </a:t>
            </a:r>
            <a:r>
              <a:rPr lang="en-US" sz="2400" i="1" dirty="0"/>
              <a:t>Hazard Levels </a:t>
            </a:r>
            <a:r>
              <a:rPr lang="en-US" sz="2400" dirty="0"/>
              <a:t>are assigned based on system parameters and accessibility.</a:t>
            </a:r>
          </a:p>
          <a:p>
            <a:r>
              <a:rPr lang="en-US" sz="2400" dirty="0"/>
              <a:t>  </a:t>
            </a:r>
          </a:p>
          <a:p>
            <a:pPr lvl="2"/>
            <a:r>
              <a:rPr lang="en-US" sz="1800" dirty="0"/>
              <a:t>Similar to open laser– Hazard Level 1, 1M, 2, 2M, 3R, 3B, and 4.</a:t>
            </a:r>
          </a:p>
          <a:p>
            <a:pPr lvl="2"/>
            <a:endParaRPr lang="en-US" sz="1800" dirty="0"/>
          </a:p>
          <a:p>
            <a:pPr lvl="2"/>
            <a:r>
              <a:rPr lang="en-US" sz="1800" dirty="0"/>
              <a:t>Four types of access – Inaccessible, controlled, restricted, unrestricted.</a:t>
            </a:r>
          </a:p>
          <a:p>
            <a:pPr lvl="2"/>
            <a:endParaRPr lang="en-US" sz="1800" dirty="0"/>
          </a:p>
          <a:p>
            <a:pPr lvl="3"/>
            <a:r>
              <a:rPr lang="en-US" sz="1800" dirty="0"/>
              <a:t>A </a:t>
            </a:r>
            <a:r>
              <a:rPr lang="en-US" sz="1800" i="1" u="sng" dirty="0"/>
              <a:t>restricted</a:t>
            </a:r>
            <a:r>
              <a:rPr lang="en-US" sz="1800" dirty="0"/>
              <a:t> location is not generally accessible to the public, but may be accessible to authorized personnel that may not have laser safety training. </a:t>
            </a:r>
          </a:p>
          <a:p>
            <a:pPr lvl="3"/>
            <a:endParaRPr lang="en-US" sz="1800" dirty="0"/>
          </a:p>
          <a:p>
            <a:pPr lvl="3"/>
            <a:r>
              <a:rPr lang="en-US" sz="1800" dirty="0"/>
              <a:t>A </a:t>
            </a:r>
            <a:r>
              <a:rPr lang="en-US" sz="1800" i="1" u="sng" dirty="0"/>
              <a:t>controlled</a:t>
            </a:r>
            <a:r>
              <a:rPr lang="en-US" sz="1800" dirty="0"/>
              <a:t> location is accessible only to those individuals who have required training in laser safety and servicing and no unauthorized entry. </a:t>
            </a:r>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11955289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Fiber Optics and Hazard Levels</a:t>
            </a:r>
          </a:p>
        </p:txBody>
      </p:sp>
      <p:sp>
        <p:nvSpPr>
          <p:cNvPr id="3" name="Content Placeholder 2"/>
          <p:cNvSpPr>
            <a:spLocks noGrp="1"/>
          </p:cNvSpPr>
          <p:nvPr>
            <p:ph idx="1"/>
          </p:nvPr>
        </p:nvSpPr>
        <p:spPr>
          <a:xfrm>
            <a:off x="228600" y="1828800"/>
            <a:ext cx="8839200" cy="4709160"/>
          </a:xfrm>
        </p:spPr>
        <p:txBody>
          <a:bodyPr>
            <a:noAutofit/>
          </a:bodyPr>
          <a:lstStyle/>
          <a:p>
            <a:pPr lvl="1"/>
            <a:r>
              <a:rPr lang="en-US" sz="2000" dirty="0"/>
              <a:t>(ANSI Z136.2) OFCS are generally designed as Hazard Level 1 systems with higher power laser energy expected to be contained within the optical fiber(s).  There may be risk of exposure above MPE during installation and service, or in the event of a fiber disconnect or break. (Sec. 1.3.2)</a:t>
            </a:r>
          </a:p>
          <a:p>
            <a:pPr lvl="1"/>
            <a:endParaRPr lang="en-US" sz="2000" dirty="0"/>
          </a:p>
          <a:p>
            <a:pPr lvl="2"/>
            <a:r>
              <a:rPr lang="en-US" sz="1400" dirty="0"/>
              <a:t>An OFCS is an </a:t>
            </a:r>
            <a:r>
              <a:rPr lang="en-US" sz="1400" i="1" dirty="0"/>
              <a:t>enclosed laser</a:t>
            </a:r>
            <a:r>
              <a:rPr lang="en-US" sz="1400" dirty="0"/>
              <a:t> if it is contained within a protective housing.  Opening or removing of the protective housing provides additional access to laser radiation risk above MPE.</a:t>
            </a:r>
          </a:p>
          <a:p>
            <a:pPr lvl="3"/>
            <a:r>
              <a:rPr lang="en-US" sz="1400" dirty="0"/>
              <a:t>Unterminated fiber</a:t>
            </a:r>
          </a:p>
          <a:p>
            <a:pPr lvl="3"/>
            <a:r>
              <a:rPr lang="en-US" sz="1400" dirty="0"/>
              <a:t>Break in fiber</a:t>
            </a:r>
          </a:p>
          <a:p>
            <a:pPr lvl="3"/>
            <a:endParaRPr lang="en-US" sz="1400" dirty="0"/>
          </a:p>
          <a:p>
            <a:pPr lvl="2"/>
            <a:r>
              <a:rPr lang="en-US" sz="1400" dirty="0">
                <a:solidFill>
                  <a:srgbClr val="FF0000"/>
                </a:solidFill>
              </a:rPr>
              <a:t>Hazard Level 1 Enclosed Hazard Level 3B.  This means that when the OFCS is energized, all fiber connections have been terminated and a secondary cover or jacket has been placed over all fibers.  </a:t>
            </a:r>
          </a:p>
          <a:p>
            <a:pPr lvl="3"/>
            <a:r>
              <a:rPr lang="en-US" sz="1400" dirty="0"/>
              <a:t>This may be operated as a Hazard Level 1 system in a </a:t>
            </a:r>
            <a:r>
              <a:rPr lang="en-US" sz="1400" i="1" dirty="0"/>
              <a:t>restricted</a:t>
            </a:r>
            <a:r>
              <a:rPr lang="en-US" sz="1400" dirty="0"/>
              <a:t> location.  </a:t>
            </a:r>
          </a:p>
          <a:p>
            <a:pPr lvl="3"/>
            <a:r>
              <a:rPr lang="en-US" sz="1400" dirty="0"/>
              <a:t>This may be operated as a Hazard Level 1 system with the covers removed by trained operators in a </a:t>
            </a:r>
            <a:r>
              <a:rPr lang="en-US" sz="1400" i="1" dirty="0"/>
              <a:t>controlled</a:t>
            </a:r>
            <a:r>
              <a:rPr lang="en-US" sz="1400" dirty="0"/>
              <a:t> location.</a:t>
            </a:r>
            <a:endParaRPr lang="en-US"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8282112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4"/>
          <p:cNvSpPr>
            <a:spLocks noGrp="1" noChangeArrowheads="1"/>
          </p:cNvSpPr>
          <p:nvPr>
            <p:ph type="title"/>
          </p:nvPr>
        </p:nvSpPr>
        <p:spPr/>
        <p:txBody>
          <a:bodyPr/>
          <a:lstStyle/>
          <a:p>
            <a:r>
              <a:rPr lang="en-US"/>
              <a:t>Policy</a:t>
            </a:r>
            <a:endParaRPr lang="en-US" dirty="0"/>
          </a:p>
        </p:txBody>
      </p:sp>
      <p:sp>
        <p:nvSpPr>
          <p:cNvPr id="218117" name="Rectangle 5"/>
          <p:cNvSpPr>
            <a:spLocks noGrp="1" noChangeArrowheads="1"/>
          </p:cNvSpPr>
          <p:nvPr>
            <p:ph idx="1"/>
          </p:nvPr>
        </p:nvSpPr>
        <p:spPr/>
        <p:txBody>
          <a:bodyPr>
            <a:normAutofit/>
          </a:bodyPr>
          <a:lstStyle/>
          <a:p>
            <a:r>
              <a:rPr lang="en-US" sz="2400" dirty="0"/>
              <a:t>It is Navy policy to identify and control laser radiation hazards early during design and development as a matter of military necessity.  </a:t>
            </a:r>
          </a:p>
          <a:p>
            <a:endParaRPr lang="en-US" sz="2400" dirty="0"/>
          </a:p>
          <a:p>
            <a:r>
              <a:rPr lang="en-US" sz="2400" dirty="0"/>
              <a:t>It is also the policy of the Navy to ensure that </a:t>
            </a:r>
            <a:r>
              <a:rPr lang="en-US" sz="2400" dirty="0">
                <a:solidFill>
                  <a:srgbClr val="FFFFFF"/>
                </a:solidFill>
              </a:rPr>
              <a:t>personnel are not exposed to laser radiation in excess of the MPE </a:t>
            </a:r>
            <a:r>
              <a:rPr lang="en-US" sz="2400" dirty="0"/>
              <a:t>throughout the life cycle of laser systems, including research, design, testing, development, evaluation, acquisition, deployment, operation, support, maintenance, demilitarization and disposal.</a:t>
            </a:r>
          </a:p>
        </p:txBody>
      </p:sp>
    </p:spTree>
    <p:extLst>
      <p:ext uri="{BB962C8B-B14F-4D97-AF65-F5344CB8AC3E}">
        <p14:creationId xmlns:p14="http://schemas.microsoft.com/office/powerpoint/2010/main" val="25107312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title"/>
          </p:nvPr>
        </p:nvSpPr>
        <p:spPr>
          <a:xfrm>
            <a:off x="1752600" y="152400"/>
            <a:ext cx="5410200" cy="1143000"/>
          </a:xfrm>
        </p:spPr>
        <p:txBody>
          <a:bodyPr/>
          <a:lstStyle/>
          <a:p>
            <a:r>
              <a:rPr lang="en-US" dirty="0"/>
              <a:t>Regulations</a:t>
            </a:r>
          </a:p>
        </p:txBody>
      </p:sp>
      <p:sp>
        <p:nvSpPr>
          <p:cNvPr id="756739" name="Rectangle 3"/>
          <p:cNvSpPr>
            <a:spLocks noGrp="1" noChangeArrowheads="1"/>
          </p:cNvSpPr>
          <p:nvPr>
            <p:ph type="body" sz="half" idx="4294967295"/>
          </p:nvPr>
        </p:nvSpPr>
        <p:spPr>
          <a:xfrm>
            <a:off x="0" y="1905000"/>
            <a:ext cx="5105400" cy="4572000"/>
          </a:xfrm>
        </p:spPr>
        <p:txBody>
          <a:bodyPr>
            <a:normAutofit/>
          </a:bodyPr>
          <a:lstStyle/>
          <a:p>
            <a:pPr>
              <a:spcBef>
                <a:spcPct val="50000"/>
              </a:spcBef>
            </a:pPr>
            <a:r>
              <a:rPr lang="en-US" sz="2000" dirty="0"/>
              <a:t>NAVPGSCOLINST 5100.27B (2017)</a:t>
            </a:r>
          </a:p>
          <a:p>
            <a:pPr>
              <a:spcBef>
                <a:spcPct val="50000"/>
              </a:spcBef>
            </a:pPr>
            <a:r>
              <a:rPr lang="en-US" sz="2000" dirty="0"/>
              <a:t>ANSI Z136.1 (Safe Use 2014)</a:t>
            </a:r>
          </a:p>
          <a:p>
            <a:pPr>
              <a:spcBef>
                <a:spcPct val="50000"/>
              </a:spcBef>
            </a:pPr>
            <a:r>
              <a:rPr lang="en-US" sz="2000" dirty="0"/>
              <a:t>ANSI Z136.5 (Education 2009)</a:t>
            </a:r>
          </a:p>
          <a:p>
            <a:pPr>
              <a:spcBef>
                <a:spcPct val="50000"/>
              </a:spcBef>
            </a:pPr>
            <a:r>
              <a:rPr lang="en-US" sz="2000" dirty="0"/>
              <a:t>OPNAVINST 5100.27B / MCO 5104.1B (Navy Use 2008)</a:t>
            </a:r>
          </a:p>
          <a:p>
            <a:pPr>
              <a:spcBef>
                <a:spcPct val="50000"/>
              </a:spcBef>
            </a:pPr>
            <a:r>
              <a:rPr lang="en-US" sz="2000" dirty="0"/>
              <a:t>21 CFR 1040.10 (FDA Certs)</a:t>
            </a:r>
          </a:p>
          <a:p>
            <a:pPr>
              <a:spcBef>
                <a:spcPct val="50000"/>
              </a:spcBef>
            </a:pPr>
            <a:r>
              <a:rPr lang="en-US" sz="2000" dirty="0"/>
              <a:t>MIL-HDBK-828A Laser Range Safety</a:t>
            </a:r>
          </a:p>
        </p:txBody>
      </p:sp>
      <p:pic>
        <p:nvPicPr>
          <p:cNvPr id="756740" name="Picture 4" descr="2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419600"/>
            <a:ext cx="3352800" cy="220345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013" y="1824288"/>
            <a:ext cx="2579973"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275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1652588" y="241300"/>
            <a:ext cx="59483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a:endParaRPr lang="en-US" sz="3400" i="1" baseline="0">
              <a:solidFill>
                <a:schemeClr val="tx2"/>
              </a:solidFill>
              <a:effectLst>
                <a:outerShdw blurRad="38100" dist="38100" dir="2700000" algn="tl">
                  <a:srgbClr val="C0C0C0"/>
                </a:outerShdw>
              </a:effectLst>
              <a:latin typeface="Book Antiqua" pitchFamily="18" charset="0"/>
            </a:endParaRPr>
          </a:p>
        </p:txBody>
      </p:sp>
      <p:sp>
        <p:nvSpPr>
          <p:cNvPr id="18438" name="Rectangle 6"/>
          <p:cNvSpPr>
            <a:spLocks noGrp="1" noChangeArrowheads="1"/>
          </p:cNvSpPr>
          <p:nvPr>
            <p:ph type="title"/>
          </p:nvPr>
        </p:nvSpPr>
        <p:spPr>
          <a:xfrm>
            <a:off x="1955800" y="152400"/>
            <a:ext cx="5181600" cy="1143000"/>
          </a:xfrm>
        </p:spPr>
        <p:txBody>
          <a:bodyPr>
            <a:normAutofit fontScale="90000"/>
          </a:bodyPr>
          <a:lstStyle/>
          <a:p>
            <a:r>
              <a:rPr lang="en-US" dirty="0"/>
              <a:t>Laser Theory and Operation</a:t>
            </a:r>
          </a:p>
        </p:txBody>
      </p:sp>
      <p:sp>
        <p:nvSpPr>
          <p:cNvPr id="18439" name="Rectangle 7"/>
          <p:cNvSpPr>
            <a:spLocks noGrp="1" noChangeArrowheads="1"/>
          </p:cNvSpPr>
          <p:nvPr>
            <p:ph type="body" sz="half" idx="4294967295"/>
          </p:nvPr>
        </p:nvSpPr>
        <p:spPr>
          <a:xfrm>
            <a:off x="-1" y="1947863"/>
            <a:ext cx="4495801" cy="4148137"/>
          </a:xfrm>
        </p:spPr>
        <p:txBody>
          <a:bodyPr/>
          <a:lstStyle/>
          <a:p>
            <a:r>
              <a:rPr lang="en-US" dirty="0"/>
              <a:t>When high energy electrons in high orbitals of an atom move to lower energy orbitals, it produces </a:t>
            </a:r>
            <a:r>
              <a:rPr lang="en-US" sz="2800" dirty="0"/>
              <a:t>electromagnetic energy </a:t>
            </a:r>
          </a:p>
        </p:txBody>
      </p:sp>
      <p:sp>
        <p:nvSpPr>
          <p:cNvPr id="18441" name="Oval 9"/>
          <p:cNvSpPr>
            <a:spLocks noChangeArrowheads="1"/>
          </p:cNvSpPr>
          <p:nvPr/>
        </p:nvSpPr>
        <p:spPr bwMode="auto">
          <a:xfrm>
            <a:off x="5867400" y="3048000"/>
            <a:ext cx="1676400" cy="16002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2" name="Oval 10"/>
          <p:cNvSpPr>
            <a:spLocks noChangeArrowheads="1"/>
          </p:cNvSpPr>
          <p:nvPr/>
        </p:nvSpPr>
        <p:spPr bwMode="auto">
          <a:xfrm>
            <a:off x="5181600" y="2362200"/>
            <a:ext cx="3048000" cy="28956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3" name="Text Box 11"/>
          <p:cNvSpPr txBox="1">
            <a:spLocks noChangeArrowheads="1"/>
          </p:cNvSpPr>
          <p:nvPr/>
        </p:nvSpPr>
        <p:spPr bwMode="auto">
          <a:xfrm>
            <a:off x="5257800" y="22860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aseline="0" dirty="0"/>
              <a:t>Q</a:t>
            </a:r>
            <a:r>
              <a:rPr lang="en-US" dirty="0"/>
              <a:t>1</a:t>
            </a:r>
            <a:endParaRPr lang="en-US" baseline="0" dirty="0"/>
          </a:p>
        </p:txBody>
      </p:sp>
      <p:sp>
        <p:nvSpPr>
          <p:cNvPr id="18444" name="Text Box 12"/>
          <p:cNvSpPr txBox="1">
            <a:spLocks noChangeArrowheads="1"/>
          </p:cNvSpPr>
          <p:nvPr/>
        </p:nvSpPr>
        <p:spPr bwMode="auto">
          <a:xfrm>
            <a:off x="5638800" y="2895600"/>
            <a:ext cx="50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aseline="0"/>
              <a:t>Q</a:t>
            </a:r>
            <a:r>
              <a:rPr lang="en-US"/>
              <a:t>0</a:t>
            </a:r>
            <a:endParaRPr lang="en-US" baseline="0"/>
          </a:p>
        </p:txBody>
      </p:sp>
      <p:sp>
        <p:nvSpPr>
          <p:cNvPr id="18445" name="Text Box 13"/>
          <p:cNvSpPr txBox="1">
            <a:spLocks noChangeArrowheads="1"/>
          </p:cNvSpPr>
          <p:nvPr/>
        </p:nvSpPr>
        <p:spPr bwMode="auto">
          <a:xfrm>
            <a:off x="7162800" y="1524000"/>
            <a:ext cx="1657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aseline="0" dirty="0"/>
              <a:t>Photon energy</a:t>
            </a:r>
          </a:p>
          <a:p>
            <a:r>
              <a:rPr lang="en-US" sz="2000" baseline="0" dirty="0"/>
              <a:t>Q</a:t>
            </a:r>
            <a:r>
              <a:rPr lang="en-US" sz="2000" dirty="0"/>
              <a:t>1 </a:t>
            </a:r>
            <a:r>
              <a:rPr lang="en-US" sz="2000" baseline="0" dirty="0"/>
              <a:t>-</a:t>
            </a:r>
            <a:r>
              <a:rPr lang="en-US" sz="2000" dirty="0"/>
              <a:t> </a:t>
            </a:r>
            <a:r>
              <a:rPr lang="en-US" sz="2000" baseline="0" dirty="0"/>
              <a:t>Q</a:t>
            </a:r>
            <a:r>
              <a:rPr lang="en-US" sz="2000" dirty="0"/>
              <a:t>0</a:t>
            </a:r>
            <a:r>
              <a:rPr lang="en-US" sz="2000" baseline="0" dirty="0"/>
              <a:t> = </a:t>
            </a:r>
            <a:r>
              <a:rPr lang="en-US" sz="2000" baseline="0" dirty="0" err="1"/>
              <a:t>h</a:t>
            </a:r>
            <a:r>
              <a:rPr lang="en-US" sz="2000" baseline="0" dirty="0" err="1">
                <a:latin typeface="Symbol" pitchFamily="18" charset="2"/>
              </a:rPr>
              <a:t>n</a:t>
            </a:r>
            <a:endParaRPr lang="en-US" sz="2000" baseline="0" dirty="0"/>
          </a:p>
        </p:txBody>
      </p:sp>
      <p:sp>
        <p:nvSpPr>
          <p:cNvPr id="18447" name="Oval 15"/>
          <p:cNvSpPr>
            <a:spLocks noChangeArrowheads="1"/>
          </p:cNvSpPr>
          <p:nvPr/>
        </p:nvSpPr>
        <p:spPr bwMode="auto">
          <a:xfrm>
            <a:off x="7010400" y="2362200"/>
            <a:ext cx="762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8" name="Oval 16"/>
          <p:cNvSpPr>
            <a:spLocks noChangeArrowheads="1"/>
          </p:cNvSpPr>
          <p:nvPr/>
        </p:nvSpPr>
        <p:spPr bwMode="auto">
          <a:xfrm>
            <a:off x="6858000" y="3048000"/>
            <a:ext cx="762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9" name="Line 17"/>
          <p:cNvSpPr>
            <a:spLocks noChangeShapeType="1"/>
          </p:cNvSpPr>
          <p:nvPr/>
        </p:nvSpPr>
        <p:spPr bwMode="auto">
          <a:xfrm flipH="1">
            <a:off x="6934200" y="2438400"/>
            <a:ext cx="76200" cy="609600"/>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0" name="Text Box 18"/>
          <p:cNvSpPr txBox="1">
            <a:spLocks noChangeArrowheads="1"/>
          </p:cNvSpPr>
          <p:nvPr/>
        </p:nvSpPr>
        <p:spPr bwMode="auto">
          <a:xfrm>
            <a:off x="5410200" y="5486400"/>
            <a:ext cx="26495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aseline="0" dirty="0"/>
              <a:t>Q</a:t>
            </a:r>
            <a:r>
              <a:rPr lang="en-US" sz="2000" dirty="0"/>
              <a:t>1</a:t>
            </a:r>
            <a:r>
              <a:rPr lang="en-US" sz="2000" baseline="0" dirty="0"/>
              <a:t> = higher energy state</a:t>
            </a:r>
          </a:p>
          <a:p>
            <a:r>
              <a:rPr lang="en-US" sz="2000" baseline="0" dirty="0"/>
              <a:t>Q</a:t>
            </a:r>
            <a:r>
              <a:rPr lang="en-US" sz="2000" dirty="0"/>
              <a:t>0</a:t>
            </a:r>
            <a:r>
              <a:rPr lang="en-US" sz="2000" baseline="0" dirty="0"/>
              <a:t> = lower energy state</a:t>
            </a:r>
          </a:p>
        </p:txBody>
      </p:sp>
      <p:sp>
        <p:nvSpPr>
          <p:cNvPr id="18454" name="Freeform 22"/>
          <p:cNvSpPr>
            <a:spLocks/>
          </p:cNvSpPr>
          <p:nvPr/>
        </p:nvSpPr>
        <p:spPr bwMode="auto">
          <a:xfrm>
            <a:off x="7086600" y="2209800"/>
            <a:ext cx="1219200" cy="254000"/>
          </a:xfrm>
          <a:custGeom>
            <a:avLst/>
            <a:gdLst>
              <a:gd name="T0" fmla="*/ 0 w 768"/>
              <a:gd name="T1" fmla="*/ 104 h 160"/>
              <a:gd name="T2" fmla="*/ 96 w 768"/>
              <a:gd name="T3" fmla="*/ 8 h 160"/>
              <a:gd name="T4" fmla="*/ 144 w 768"/>
              <a:gd name="T5" fmla="*/ 152 h 160"/>
              <a:gd name="T6" fmla="*/ 240 w 768"/>
              <a:gd name="T7" fmla="*/ 8 h 160"/>
              <a:gd name="T8" fmla="*/ 336 w 768"/>
              <a:gd name="T9" fmla="*/ 152 h 160"/>
              <a:gd name="T10" fmla="*/ 432 w 768"/>
              <a:gd name="T11" fmla="*/ 8 h 160"/>
              <a:gd name="T12" fmla="*/ 528 w 768"/>
              <a:gd name="T13" fmla="*/ 152 h 160"/>
              <a:gd name="T14" fmla="*/ 624 w 768"/>
              <a:gd name="T15" fmla="*/ 8 h 160"/>
              <a:gd name="T16" fmla="*/ 720 w 768"/>
              <a:gd name="T17" fmla="*/ 152 h 160"/>
              <a:gd name="T18" fmla="*/ 768 w 768"/>
              <a:gd name="T19" fmla="*/ 5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8" h="160">
                <a:moveTo>
                  <a:pt x="0" y="104"/>
                </a:moveTo>
                <a:cubicBezTo>
                  <a:pt x="36" y="52"/>
                  <a:pt x="72" y="0"/>
                  <a:pt x="96" y="8"/>
                </a:cubicBezTo>
                <a:cubicBezTo>
                  <a:pt x="120" y="16"/>
                  <a:pt x="120" y="152"/>
                  <a:pt x="144" y="152"/>
                </a:cubicBezTo>
                <a:cubicBezTo>
                  <a:pt x="168" y="152"/>
                  <a:pt x="208" y="8"/>
                  <a:pt x="240" y="8"/>
                </a:cubicBezTo>
                <a:cubicBezTo>
                  <a:pt x="272" y="8"/>
                  <a:pt x="304" y="152"/>
                  <a:pt x="336" y="152"/>
                </a:cubicBezTo>
                <a:cubicBezTo>
                  <a:pt x="368" y="152"/>
                  <a:pt x="400" y="8"/>
                  <a:pt x="432" y="8"/>
                </a:cubicBezTo>
                <a:cubicBezTo>
                  <a:pt x="464" y="8"/>
                  <a:pt x="496" y="152"/>
                  <a:pt x="528" y="152"/>
                </a:cubicBezTo>
                <a:cubicBezTo>
                  <a:pt x="560" y="152"/>
                  <a:pt x="592" y="8"/>
                  <a:pt x="624" y="8"/>
                </a:cubicBezTo>
                <a:cubicBezTo>
                  <a:pt x="656" y="8"/>
                  <a:pt x="696" y="144"/>
                  <a:pt x="720" y="152"/>
                </a:cubicBezTo>
                <a:cubicBezTo>
                  <a:pt x="744" y="160"/>
                  <a:pt x="756" y="108"/>
                  <a:pt x="768" y="56"/>
                </a:cubicBezTo>
              </a:path>
            </a:pathLst>
          </a:custGeom>
          <a:noFill/>
          <a:ln w="12700"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18"/>
          <p:cNvSpPr txBox="1">
            <a:spLocks noChangeArrowheads="1"/>
          </p:cNvSpPr>
          <p:nvPr/>
        </p:nvSpPr>
        <p:spPr bwMode="auto">
          <a:xfrm>
            <a:off x="6222649" y="3867090"/>
            <a:ext cx="10246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aseline="0" dirty="0"/>
              <a:t>Nucleus</a:t>
            </a:r>
          </a:p>
        </p:txBody>
      </p:sp>
      <p:sp>
        <p:nvSpPr>
          <p:cNvPr id="17" name="Text Box 18"/>
          <p:cNvSpPr txBox="1">
            <a:spLocks noChangeArrowheads="1"/>
          </p:cNvSpPr>
          <p:nvPr/>
        </p:nvSpPr>
        <p:spPr bwMode="auto">
          <a:xfrm>
            <a:off x="6238679" y="4857690"/>
            <a:ext cx="10086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aseline="0" dirty="0"/>
              <a:t>Orbitals</a:t>
            </a:r>
          </a:p>
        </p:txBody>
      </p:sp>
      <p:sp>
        <p:nvSpPr>
          <p:cNvPr id="18" name="Oval 14"/>
          <p:cNvSpPr>
            <a:spLocks noChangeArrowheads="1"/>
          </p:cNvSpPr>
          <p:nvPr/>
        </p:nvSpPr>
        <p:spPr bwMode="auto">
          <a:xfrm>
            <a:off x="6579159" y="3801094"/>
            <a:ext cx="152400" cy="152400"/>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14"/>
          <p:cNvSpPr>
            <a:spLocks noChangeArrowheads="1"/>
          </p:cNvSpPr>
          <p:nvPr/>
        </p:nvSpPr>
        <p:spPr bwMode="auto">
          <a:xfrm>
            <a:off x="6719808" y="3802578"/>
            <a:ext cx="152400" cy="152400"/>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14"/>
          <p:cNvSpPr>
            <a:spLocks noChangeArrowheads="1"/>
          </p:cNvSpPr>
          <p:nvPr/>
        </p:nvSpPr>
        <p:spPr bwMode="auto">
          <a:xfrm>
            <a:off x="6716839" y="3657600"/>
            <a:ext cx="152400" cy="152400"/>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14"/>
          <p:cNvSpPr>
            <a:spLocks noChangeArrowheads="1"/>
          </p:cNvSpPr>
          <p:nvPr/>
        </p:nvSpPr>
        <p:spPr bwMode="auto">
          <a:xfrm>
            <a:off x="6564439" y="3676291"/>
            <a:ext cx="152400" cy="152400"/>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6" name="Oval 14"/>
          <p:cNvSpPr>
            <a:spLocks noChangeArrowheads="1"/>
          </p:cNvSpPr>
          <p:nvPr/>
        </p:nvSpPr>
        <p:spPr bwMode="auto">
          <a:xfrm>
            <a:off x="6640639" y="3733800"/>
            <a:ext cx="152400" cy="152400"/>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809336287"/>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5181600" cy="1143000"/>
          </a:xfrm>
        </p:spPr>
        <p:txBody>
          <a:bodyPr>
            <a:noAutofit/>
          </a:bodyPr>
          <a:lstStyle/>
          <a:p>
            <a:r>
              <a:rPr lang="en-US" sz="3200" dirty="0"/>
              <a:t>Control Measures</a:t>
            </a:r>
          </a:p>
        </p:txBody>
      </p:sp>
      <p:sp>
        <p:nvSpPr>
          <p:cNvPr id="7" name="Content Placeholder 6"/>
          <p:cNvSpPr>
            <a:spLocks noGrp="1"/>
          </p:cNvSpPr>
          <p:nvPr>
            <p:ph idx="1"/>
          </p:nvPr>
        </p:nvSpPr>
        <p:spPr>
          <a:xfrm>
            <a:off x="685800" y="1752600"/>
            <a:ext cx="7467600" cy="4572000"/>
          </a:xfrm>
        </p:spPr>
        <p:txBody>
          <a:bodyPr>
            <a:normAutofit/>
          </a:bodyPr>
          <a:lstStyle/>
          <a:p>
            <a:r>
              <a:rPr lang="en-US" sz="2400" dirty="0"/>
              <a:t>Control measures are generally applied along two categories:</a:t>
            </a:r>
          </a:p>
          <a:p>
            <a:pPr lvl="1"/>
            <a:r>
              <a:rPr lang="en-US" sz="2000" dirty="0"/>
              <a:t>Engineering Controls</a:t>
            </a:r>
          </a:p>
          <a:p>
            <a:pPr lvl="1"/>
            <a:r>
              <a:rPr lang="en-US" sz="2000" dirty="0"/>
              <a:t>Administrative (Procedural) Controls</a:t>
            </a:r>
          </a:p>
          <a:p>
            <a:pPr lvl="1"/>
            <a:endParaRPr lang="en-US" sz="2000" dirty="0"/>
          </a:p>
          <a:p>
            <a:pPr lvl="1"/>
            <a:endParaRPr lang="en-US" sz="2000" dirty="0"/>
          </a:p>
          <a:p>
            <a:r>
              <a:rPr lang="en-US" sz="2400" dirty="0"/>
              <a:t>The next two slides list types of control measures that are used to control lasers by class.  </a:t>
            </a:r>
          </a:p>
          <a:p>
            <a:r>
              <a:rPr lang="en-US" sz="2400" dirty="0"/>
              <a:t>Note the increasing controls as hazard class increases. </a:t>
            </a:r>
          </a:p>
        </p:txBody>
      </p:sp>
    </p:spTree>
    <p:extLst>
      <p:ext uri="{BB962C8B-B14F-4D97-AF65-F5344CB8AC3E}">
        <p14:creationId xmlns:p14="http://schemas.microsoft.com/office/powerpoint/2010/main" val="36319948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Engineering Controls</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1371600"/>
            <a:ext cx="4814454" cy="6230470"/>
          </a:xfrm>
        </p:spPr>
      </p:pic>
    </p:spTree>
    <p:extLst>
      <p:ext uri="{BB962C8B-B14F-4D97-AF65-F5344CB8AC3E}">
        <p14:creationId xmlns:p14="http://schemas.microsoft.com/office/powerpoint/2010/main" val="11537842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Administrative and Procedural Controls</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1524000"/>
            <a:ext cx="4828310" cy="6248400"/>
          </a:xfrm>
        </p:spPr>
      </p:pic>
    </p:spTree>
    <p:extLst>
      <p:ext uri="{BB962C8B-B14F-4D97-AF65-F5344CB8AC3E}">
        <p14:creationId xmlns:p14="http://schemas.microsoft.com/office/powerpoint/2010/main" val="17719813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ChangeArrowheads="1"/>
          </p:cNvSpPr>
          <p:nvPr>
            <p:ph type="title"/>
          </p:nvPr>
        </p:nvSpPr>
        <p:spPr>
          <a:xfrm>
            <a:off x="1710980" y="152400"/>
            <a:ext cx="5537200" cy="1143000"/>
          </a:xfrm>
        </p:spPr>
        <p:txBody>
          <a:bodyPr>
            <a:normAutofit fontScale="90000"/>
          </a:bodyPr>
          <a:lstStyle/>
          <a:p>
            <a:r>
              <a:rPr lang="en-US" dirty="0"/>
              <a:t>Laser Accident Summary</a:t>
            </a:r>
          </a:p>
        </p:txBody>
      </p:sp>
      <p:sp>
        <p:nvSpPr>
          <p:cNvPr id="758787" name="Text Box 3"/>
          <p:cNvSpPr txBox="1">
            <a:spLocks noChangeArrowheads="1"/>
          </p:cNvSpPr>
          <p:nvPr/>
        </p:nvSpPr>
        <p:spPr bwMode="auto">
          <a:xfrm>
            <a:off x="0" y="2671763"/>
            <a:ext cx="1701800" cy="23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30000"/>
              </a:lnSpc>
              <a:spcBef>
                <a:spcPct val="50000"/>
              </a:spcBef>
            </a:pPr>
            <a:r>
              <a:rPr lang="en-US" sz="1200" baseline="0">
                <a:latin typeface="Arial" charset="0"/>
              </a:rPr>
              <a:t>Others</a:t>
            </a:r>
          </a:p>
          <a:p>
            <a:pPr algn="r">
              <a:lnSpc>
                <a:spcPct val="130000"/>
              </a:lnSpc>
              <a:spcBef>
                <a:spcPct val="50000"/>
              </a:spcBef>
            </a:pPr>
            <a:r>
              <a:rPr lang="en-US" sz="1200" baseline="0">
                <a:latin typeface="Arial" charset="0"/>
              </a:rPr>
              <a:t>Fire</a:t>
            </a:r>
          </a:p>
          <a:p>
            <a:pPr algn="r">
              <a:lnSpc>
                <a:spcPct val="130000"/>
              </a:lnSpc>
              <a:spcBef>
                <a:spcPct val="50000"/>
              </a:spcBef>
            </a:pPr>
            <a:r>
              <a:rPr lang="en-US" sz="1200" baseline="0">
                <a:latin typeface="Arial" charset="0"/>
              </a:rPr>
              <a:t>No-Harm Exposure</a:t>
            </a:r>
          </a:p>
          <a:p>
            <a:pPr algn="r">
              <a:lnSpc>
                <a:spcPct val="130000"/>
              </a:lnSpc>
              <a:spcBef>
                <a:spcPct val="50000"/>
              </a:spcBef>
            </a:pPr>
            <a:r>
              <a:rPr lang="en-US" sz="1200" baseline="0">
                <a:latin typeface="Arial" charset="0"/>
              </a:rPr>
              <a:t>Malfunction</a:t>
            </a:r>
          </a:p>
          <a:p>
            <a:pPr algn="r">
              <a:lnSpc>
                <a:spcPct val="130000"/>
              </a:lnSpc>
              <a:spcBef>
                <a:spcPct val="50000"/>
              </a:spcBef>
            </a:pPr>
            <a:r>
              <a:rPr lang="en-US" sz="1200" baseline="0">
                <a:latin typeface="Arial" charset="0"/>
              </a:rPr>
              <a:t>Electrical</a:t>
            </a:r>
          </a:p>
          <a:p>
            <a:pPr algn="r">
              <a:lnSpc>
                <a:spcPct val="130000"/>
              </a:lnSpc>
              <a:spcBef>
                <a:spcPct val="50000"/>
              </a:spcBef>
            </a:pPr>
            <a:r>
              <a:rPr lang="en-US" sz="1200" baseline="0">
                <a:latin typeface="Arial" charset="0"/>
              </a:rPr>
              <a:t>Skin Injury</a:t>
            </a:r>
          </a:p>
          <a:p>
            <a:pPr algn="r">
              <a:lnSpc>
                <a:spcPct val="130000"/>
              </a:lnSpc>
              <a:spcBef>
                <a:spcPct val="50000"/>
              </a:spcBef>
            </a:pPr>
            <a:r>
              <a:rPr lang="en-US" sz="1200" baseline="0">
                <a:latin typeface="Arial" charset="0"/>
              </a:rPr>
              <a:t>Eye Injury</a:t>
            </a:r>
            <a:endParaRPr lang="en-US" baseline="0"/>
          </a:p>
        </p:txBody>
      </p:sp>
      <p:sp>
        <p:nvSpPr>
          <p:cNvPr id="758788" name="Rectangle 4"/>
          <p:cNvSpPr>
            <a:spLocks noChangeArrowheads="1"/>
          </p:cNvSpPr>
          <p:nvPr/>
        </p:nvSpPr>
        <p:spPr bwMode="auto">
          <a:xfrm>
            <a:off x="1766888" y="2760663"/>
            <a:ext cx="150812" cy="206375"/>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89" name="Line 5"/>
          <p:cNvSpPr>
            <a:spLocks noChangeShapeType="1"/>
          </p:cNvSpPr>
          <p:nvPr/>
        </p:nvSpPr>
        <p:spPr bwMode="auto">
          <a:xfrm>
            <a:off x="1724025" y="4989513"/>
            <a:ext cx="7050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90" name="Line 6"/>
          <p:cNvSpPr>
            <a:spLocks noChangeShapeType="1"/>
          </p:cNvSpPr>
          <p:nvPr/>
        </p:nvSpPr>
        <p:spPr bwMode="auto">
          <a:xfrm flipV="1">
            <a:off x="7796213" y="4951413"/>
            <a:ext cx="0" cy="90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91" name="Line 7"/>
          <p:cNvSpPr>
            <a:spLocks noChangeShapeType="1"/>
          </p:cNvSpPr>
          <p:nvPr/>
        </p:nvSpPr>
        <p:spPr bwMode="auto">
          <a:xfrm flipV="1">
            <a:off x="1770063" y="2709863"/>
            <a:ext cx="0" cy="2338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92" name="Line 8"/>
          <p:cNvSpPr>
            <a:spLocks noChangeShapeType="1"/>
          </p:cNvSpPr>
          <p:nvPr/>
        </p:nvSpPr>
        <p:spPr bwMode="auto">
          <a:xfrm flipV="1">
            <a:off x="2760663" y="4945063"/>
            <a:ext cx="0" cy="82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93" name="Line 9"/>
          <p:cNvSpPr>
            <a:spLocks noChangeShapeType="1"/>
          </p:cNvSpPr>
          <p:nvPr/>
        </p:nvSpPr>
        <p:spPr bwMode="auto">
          <a:xfrm flipV="1">
            <a:off x="3778250" y="4959350"/>
            <a:ext cx="3175"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94" name="Line 10"/>
          <p:cNvSpPr>
            <a:spLocks noChangeShapeType="1"/>
          </p:cNvSpPr>
          <p:nvPr/>
        </p:nvSpPr>
        <p:spPr bwMode="auto">
          <a:xfrm flipV="1">
            <a:off x="4779963" y="4964113"/>
            <a:ext cx="0" cy="69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95" name="Line 11"/>
          <p:cNvSpPr>
            <a:spLocks noChangeShapeType="1"/>
          </p:cNvSpPr>
          <p:nvPr/>
        </p:nvSpPr>
        <p:spPr bwMode="auto">
          <a:xfrm flipH="1" flipV="1">
            <a:off x="5800725" y="4956175"/>
            <a:ext cx="1588" cy="66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96" name="Line 12"/>
          <p:cNvSpPr>
            <a:spLocks noChangeShapeType="1"/>
          </p:cNvSpPr>
          <p:nvPr/>
        </p:nvSpPr>
        <p:spPr bwMode="auto">
          <a:xfrm flipV="1">
            <a:off x="6780213" y="4945063"/>
            <a:ext cx="0" cy="82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97" name="Line 13"/>
          <p:cNvSpPr>
            <a:spLocks noChangeShapeType="1"/>
          </p:cNvSpPr>
          <p:nvPr/>
        </p:nvSpPr>
        <p:spPr bwMode="auto">
          <a:xfrm flipH="1">
            <a:off x="1719263" y="4659313"/>
            <a:ext cx="762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98" name="Line 14"/>
          <p:cNvSpPr>
            <a:spLocks noChangeShapeType="1"/>
          </p:cNvSpPr>
          <p:nvPr/>
        </p:nvSpPr>
        <p:spPr bwMode="auto">
          <a:xfrm flipH="1">
            <a:off x="1719263" y="4338638"/>
            <a:ext cx="82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99" name="Line 15"/>
          <p:cNvSpPr>
            <a:spLocks noChangeShapeType="1"/>
          </p:cNvSpPr>
          <p:nvPr/>
        </p:nvSpPr>
        <p:spPr bwMode="auto">
          <a:xfrm flipH="1">
            <a:off x="1719263" y="4010025"/>
            <a:ext cx="84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00" name="Line 16"/>
          <p:cNvSpPr>
            <a:spLocks noChangeShapeType="1"/>
          </p:cNvSpPr>
          <p:nvPr/>
        </p:nvSpPr>
        <p:spPr bwMode="auto">
          <a:xfrm flipH="1">
            <a:off x="1719263" y="3668713"/>
            <a:ext cx="84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01" name="Line 17"/>
          <p:cNvSpPr>
            <a:spLocks noChangeShapeType="1"/>
          </p:cNvSpPr>
          <p:nvPr/>
        </p:nvSpPr>
        <p:spPr bwMode="auto">
          <a:xfrm flipH="1">
            <a:off x="1719263" y="3359150"/>
            <a:ext cx="87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02" name="Line 18"/>
          <p:cNvSpPr>
            <a:spLocks noChangeShapeType="1"/>
          </p:cNvSpPr>
          <p:nvPr/>
        </p:nvSpPr>
        <p:spPr bwMode="auto">
          <a:xfrm flipH="1">
            <a:off x="1719263" y="3014663"/>
            <a:ext cx="88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03" name="Line 19"/>
          <p:cNvSpPr>
            <a:spLocks noChangeShapeType="1"/>
          </p:cNvSpPr>
          <p:nvPr/>
        </p:nvSpPr>
        <p:spPr bwMode="auto">
          <a:xfrm flipH="1" flipV="1">
            <a:off x="1719263" y="2700338"/>
            <a:ext cx="952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04" name="Text Box 20"/>
          <p:cNvSpPr txBox="1">
            <a:spLocks noChangeArrowheads="1"/>
          </p:cNvSpPr>
          <p:nvPr/>
        </p:nvSpPr>
        <p:spPr bwMode="auto">
          <a:xfrm>
            <a:off x="6416675" y="5116513"/>
            <a:ext cx="717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aseline="0">
                <a:latin typeface="Arial" charset="0"/>
              </a:rPr>
              <a:t>50.00%</a:t>
            </a:r>
          </a:p>
        </p:txBody>
      </p:sp>
      <p:sp>
        <p:nvSpPr>
          <p:cNvPr id="758805" name="Text Box 21"/>
          <p:cNvSpPr txBox="1">
            <a:spLocks noChangeArrowheads="1"/>
          </p:cNvSpPr>
          <p:nvPr/>
        </p:nvSpPr>
        <p:spPr bwMode="auto">
          <a:xfrm>
            <a:off x="7437438" y="5116513"/>
            <a:ext cx="717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aseline="0">
                <a:latin typeface="Arial" charset="0"/>
              </a:rPr>
              <a:t>60.00%</a:t>
            </a:r>
          </a:p>
        </p:txBody>
      </p:sp>
      <p:sp>
        <p:nvSpPr>
          <p:cNvPr id="758806" name="Text Box 22"/>
          <p:cNvSpPr txBox="1">
            <a:spLocks noChangeArrowheads="1"/>
          </p:cNvSpPr>
          <p:nvPr/>
        </p:nvSpPr>
        <p:spPr bwMode="auto">
          <a:xfrm>
            <a:off x="5440363" y="5116513"/>
            <a:ext cx="717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aseline="0">
                <a:latin typeface="Arial" charset="0"/>
              </a:rPr>
              <a:t>40.00%</a:t>
            </a:r>
          </a:p>
        </p:txBody>
      </p:sp>
      <p:sp>
        <p:nvSpPr>
          <p:cNvPr id="758807" name="Text Box 23"/>
          <p:cNvSpPr txBox="1">
            <a:spLocks noChangeArrowheads="1"/>
          </p:cNvSpPr>
          <p:nvPr/>
        </p:nvSpPr>
        <p:spPr bwMode="auto">
          <a:xfrm>
            <a:off x="4421188" y="5116513"/>
            <a:ext cx="717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aseline="0">
                <a:latin typeface="Arial" charset="0"/>
              </a:rPr>
              <a:t>30.00%</a:t>
            </a:r>
          </a:p>
        </p:txBody>
      </p:sp>
      <p:sp>
        <p:nvSpPr>
          <p:cNvPr id="758808" name="Text Box 24"/>
          <p:cNvSpPr txBox="1">
            <a:spLocks noChangeArrowheads="1"/>
          </p:cNvSpPr>
          <p:nvPr/>
        </p:nvSpPr>
        <p:spPr bwMode="auto">
          <a:xfrm>
            <a:off x="3421063" y="5116513"/>
            <a:ext cx="717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aseline="0">
                <a:latin typeface="Arial" charset="0"/>
              </a:rPr>
              <a:t>20.00%</a:t>
            </a:r>
          </a:p>
        </p:txBody>
      </p:sp>
      <p:sp>
        <p:nvSpPr>
          <p:cNvPr id="758809" name="Text Box 25"/>
          <p:cNvSpPr txBox="1">
            <a:spLocks noChangeArrowheads="1"/>
          </p:cNvSpPr>
          <p:nvPr/>
        </p:nvSpPr>
        <p:spPr bwMode="auto">
          <a:xfrm>
            <a:off x="2397125" y="5116513"/>
            <a:ext cx="717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aseline="0">
                <a:latin typeface="Arial" charset="0"/>
              </a:rPr>
              <a:t>10.00%</a:t>
            </a:r>
          </a:p>
        </p:txBody>
      </p:sp>
      <p:sp>
        <p:nvSpPr>
          <p:cNvPr id="758810" name="Text Box 26"/>
          <p:cNvSpPr txBox="1">
            <a:spLocks noChangeArrowheads="1"/>
          </p:cNvSpPr>
          <p:nvPr/>
        </p:nvSpPr>
        <p:spPr bwMode="auto">
          <a:xfrm>
            <a:off x="1411288" y="5116513"/>
            <a:ext cx="717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aseline="0">
                <a:latin typeface="Arial" charset="0"/>
              </a:rPr>
              <a:t>0.00%</a:t>
            </a:r>
          </a:p>
        </p:txBody>
      </p:sp>
      <p:sp>
        <p:nvSpPr>
          <p:cNvPr id="758811" name="Rectangle 27"/>
          <p:cNvSpPr>
            <a:spLocks noChangeArrowheads="1"/>
          </p:cNvSpPr>
          <p:nvPr/>
        </p:nvSpPr>
        <p:spPr bwMode="auto">
          <a:xfrm>
            <a:off x="1766888" y="3078163"/>
            <a:ext cx="158750" cy="2190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12" name="Rectangle 28"/>
          <p:cNvSpPr>
            <a:spLocks noChangeArrowheads="1"/>
          </p:cNvSpPr>
          <p:nvPr/>
        </p:nvSpPr>
        <p:spPr bwMode="auto">
          <a:xfrm>
            <a:off x="1766888" y="3408363"/>
            <a:ext cx="393700" cy="219075"/>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13" name="Rectangle 29"/>
          <p:cNvSpPr>
            <a:spLocks noChangeArrowheads="1"/>
          </p:cNvSpPr>
          <p:nvPr/>
        </p:nvSpPr>
        <p:spPr bwMode="auto">
          <a:xfrm>
            <a:off x="1766888" y="3732213"/>
            <a:ext cx="488950" cy="219075"/>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14" name="Rectangle 30"/>
          <p:cNvSpPr>
            <a:spLocks noChangeArrowheads="1"/>
          </p:cNvSpPr>
          <p:nvPr/>
        </p:nvSpPr>
        <p:spPr bwMode="auto">
          <a:xfrm>
            <a:off x="1766888" y="4068763"/>
            <a:ext cx="641350" cy="219075"/>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15" name="Rectangle 31"/>
          <p:cNvSpPr>
            <a:spLocks noChangeArrowheads="1"/>
          </p:cNvSpPr>
          <p:nvPr/>
        </p:nvSpPr>
        <p:spPr bwMode="auto">
          <a:xfrm>
            <a:off x="1766888" y="4392613"/>
            <a:ext cx="1041400" cy="21907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16" name="Rectangle 32"/>
          <p:cNvSpPr>
            <a:spLocks noChangeArrowheads="1"/>
          </p:cNvSpPr>
          <p:nvPr/>
        </p:nvSpPr>
        <p:spPr bwMode="auto">
          <a:xfrm>
            <a:off x="1766888" y="4716463"/>
            <a:ext cx="6965950" cy="206375"/>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17" name="Line 33"/>
          <p:cNvSpPr>
            <a:spLocks noChangeShapeType="1"/>
          </p:cNvSpPr>
          <p:nvPr/>
        </p:nvSpPr>
        <p:spPr bwMode="auto">
          <a:xfrm flipV="1">
            <a:off x="8785225" y="4951413"/>
            <a:ext cx="0" cy="90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818" name="Text Box 34"/>
          <p:cNvSpPr txBox="1">
            <a:spLocks noChangeArrowheads="1"/>
          </p:cNvSpPr>
          <p:nvPr/>
        </p:nvSpPr>
        <p:spPr bwMode="auto">
          <a:xfrm>
            <a:off x="8426450" y="5116513"/>
            <a:ext cx="717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aseline="0">
                <a:latin typeface="Arial" charset="0"/>
              </a:rPr>
              <a:t>70.00%</a:t>
            </a:r>
          </a:p>
        </p:txBody>
      </p:sp>
      <p:sp>
        <p:nvSpPr>
          <p:cNvPr id="2" name="TextBox 1"/>
          <p:cNvSpPr txBox="1"/>
          <p:nvPr/>
        </p:nvSpPr>
        <p:spPr>
          <a:xfrm>
            <a:off x="579438" y="6264819"/>
            <a:ext cx="3657600" cy="205184"/>
          </a:xfrm>
          <a:prstGeom prst="rect">
            <a:avLst/>
          </a:prstGeom>
          <a:noFill/>
        </p:spPr>
        <p:txBody>
          <a:bodyPr wrap="square" rtlCol="0">
            <a:spAutoFit/>
          </a:bodyPr>
          <a:lstStyle/>
          <a:p>
            <a:r>
              <a:rPr lang="en-US" sz="1100" dirty="0"/>
              <a:t>Source: Laser Institute of America, 2008</a:t>
            </a:r>
          </a:p>
        </p:txBody>
      </p:sp>
    </p:spTree>
    <p:extLst>
      <p:ext uri="{BB962C8B-B14F-4D97-AF65-F5344CB8AC3E}">
        <p14:creationId xmlns:p14="http://schemas.microsoft.com/office/powerpoint/2010/main" val="7468502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050"/>
          <p:cNvSpPr>
            <a:spLocks noGrp="1" noChangeArrowheads="1"/>
          </p:cNvSpPr>
          <p:nvPr>
            <p:ph type="title"/>
          </p:nvPr>
        </p:nvSpPr>
        <p:spPr>
          <a:xfrm>
            <a:off x="1752600" y="152400"/>
            <a:ext cx="5438775" cy="1143000"/>
          </a:xfrm>
        </p:spPr>
        <p:txBody>
          <a:bodyPr>
            <a:normAutofit fontScale="90000"/>
          </a:bodyPr>
          <a:lstStyle/>
          <a:p>
            <a:r>
              <a:rPr lang="en-US" dirty="0"/>
              <a:t>Laser Accident Causes</a:t>
            </a:r>
          </a:p>
        </p:txBody>
      </p:sp>
      <p:sp>
        <p:nvSpPr>
          <p:cNvPr id="759811" name="Rectangle 2051"/>
          <p:cNvSpPr>
            <a:spLocks noChangeArrowheads="1"/>
          </p:cNvSpPr>
          <p:nvPr/>
        </p:nvSpPr>
        <p:spPr bwMode="auto">
          <a:xfrm>
            <a:off x="2554288" y="2779713"/>
            <a:ext cx="158750" cy="155575"/>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12" name="Rectangle 2052"/>
          <p:cNvSpPr>
            <a:spLocks noChangeArrowheads="1"/>
          </p:cNvSpPr>
          <p:nvPr/>
        </p:nvSpPr>
        <p:spPr bwMode="auto">
          <a:xfrm>
            <a:off x="2554288" y="3040063"/>
            <a:ext cx="3222625" cy="1793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13" name="Rectangle 2053"/>
          <p:cNvSpPr>
            <a:spLocks noChangeArrowheads="1"/>
          </p:cNvSpPr>
          <p:nvPr/>
        </p:nvSpPr>
        <p:spPr bwMode="auto">
          <a:xfrm>
            <a:off x="2554288" y="3319463"/>
            <a:ext cx="812800" cy="155575"/>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14" name="Rectangle 2054"/>
          <p:cNvSpPr>
            <a:spLocks noChangeArrowheads="1"/>
          </p:cNvSpPr>
          <p:nvPr/>
        </p:nvSpPr>
        <p:spPr bwMode="auto">
          <a:xfrm>
            <a:off x="2554288" y="3587750"/>
            <a:ext cx="2409825" cy="15557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15" name="Rectangle 2055"/>
          <p:cNvSpPr>
            <a:spLocks noChangeArrowheads="1"/>
          </p:cNvSpPr>
          <p:nvPr/>
        </p:nvSpPr>
        <p:spPr bwMode="auto">
          <a:xfrm>
            <a:off x="2554288" y="3848100"/>
            <a:ext cx="3221037" cy="155575"/>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16" name="Rectangle 2056"/>
          <p:cNvSpPr>
            <a:spLocks noChangeArrowheads="1"/>
          </p:cNvSpPr>
          <p:nvPr/>
        </p:nvSpPr>
        <p:spPr bwMode="auto">
          <a:xfrm>
            <a:off x="2554288" y="4110038"/>
            <a:ext cx="1616075" cy="155575"/>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17" name="Rectangle 2057"/>
          <p:cNvSpPr>
            <a:spLocks noChangeArrowheads="1"/>
          </p:cNvSpPr>
          <p:nvPr/>
        </p:nvSpPr>
        <p:spPr bwMode="auto">
          <a:xfrm>
            <a:off x="2554288" y="4371975"/>
            <a:ext cx="1616075" cy="15557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18" name="Rectangle 2058"/>
          <p:cNvSpPr>
            <a:spLocks noChangeArrowheads="1"/>
          </p:cNvSpPr>
          <p:nvPr/>
        </p:nvSpPr>
        <p:spPr bwMode="auto">
          <a:xfrm>
            <a:off x="2554288" y="4659313"/>
            <a:ext cx="5613400" cy="155575"/>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19" name="Line 2059"/>
          <p:cNvSpPr>
            <a:spLocks noChangeShapeType="1"/>
          </p:cNvSpPr>
          <p:nvPr/>
        </p:nvSpPr>
        <p:spPr bwMode="auto">
          <a:xfrm>
            <a:off x="2498725" y="4875213"/>
            <a:ext cx="6072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20" name="Line 2060"/>
          <p:cNvSpPr>
            <a:spLocks noChangeShapeType="1"/>
          </p:cNvSpPr>
          <p:nvPr/>
        </p:nvSpPr>
        <p:spPr bwMode="auto">
          <a:xfrm flipV="1">
            <a:off x="8570913" y="4837113"/>
            <a:ext cx="0" cy="90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21" name="Line 2061"/>
          <p:cNvSpPr>
            <a:spLocks noChangeShapeType="1"/>
          </p:cNvSpPr>
          <p:nvPr/>
        </p:nvSpPr>
        <p:spPr bwMode="auto">
          <a:xfrm flipV="1">
            <a:off x="2544763" y="2722563"/>
            <a:ext cx="0" cy="21986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22" name="Line 2062"/>
          <p:cNvSpPr>
            <a:spLocks noChangeShapeType="1"/>
          </p:cNvSpPr>
          <p:nvPr/>
        </p:nvSpPr>
        <p:spPr bwMode="auto">
          <a:xfrm flipV="1">
            <a:off x="3535363" y="4830763"/>
            <a:ext cx="0" cy="82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23" name="Line 2063"/>
          <p:cNvSpPr>
            <a:spLocks noChangeShapeType="1"/>
          </p:cNvSpPr>
          <p:nvPr/>
        </p:nvSpPr>
        <p:spPr bwMode="auto">
          <a:xfrm flipV="1">
            <a:off x="4552950" y="4845050"/>
            <a:ext cx="3175"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24" name="Line 2064"/>
          <p:cNvSpPr>
            <a:spLocks noChangeShapeType="1"/>
          </p:cNvSpPr>
          <p:nvPr/>
        </p:nvSpPr>
        <p:spPr bwMode="auto">
          <a:xfrm flipV="1">
            <a:off x="5554663" y="4849813"/>
            <a:ext cx="0" cy="69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25" name="Line 2065"/>
          <p:cNvSpPr>
            <a:spLocks noChangeShapeType="1"/>
          </p:cNvSpPr>
          <p:nvPr/>
        </p:nvSpPr>
        <p:spPr bwMode="auto">
          <a:xfrm flipH="1" flipV="1">
            <a:off x="6575425" y="4841875"/>
            <a:ext cx="1588" cy="66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26" name="Line 2066"/>
          <p:cNvSpPr>
            <a:spLocks noChangeShapeType="1"/>
          </p:cNvSpPr>
          <p:nvPr/>
        </p:nvSpPr>
        <p:spPr bwMode="auto">
          <a:xfrm flipV="1">
            <a:off x="7554913" y="4830763"/>
            <a:ext cx="0" cy="82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27" name="Line 2067"/>
          <p:cNvSpPr>
            <a:spLocks noChangeShapeType="1"/>
          </p:cNvSpPr>
          <p:nvPr/>
        </p:nvSpPr>
        <p:spPr bwMode="auto">
          <a:xfrm flipH="1">
            <a:off x="2493963" y="4595813"/>
            <a:ext cx="762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28" name="Line 2068"/>
          <p:cNvSpPr>
            <a:spLocks noChangeShapeType="1"/>
          </p:cNvSpPr>
          <p:nvPr/>
        </p:nvSpPr>
        <p:spPr bwMode="auto">
          <a:xfrm flipH="1">
            <a:off x="2493963" y="4325938"/>
            <a:ext cx="82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29" name="Line 2069"/>
          <p:cNvSpPr>
            <a:spLocks noChangeShapeType="1"/>
          </p:cNvSpPr>
          <p:nvPr/>
        </p:nvSpPr>
        <p:spPr bwMode="auto">
          <a:xfrm flipH="1">
            <a:off x="2493963" y="4057650"/>
            <a:ext cx="84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0" name="Line 2070"/>
          <p:cNvSpPr>
            <a:spLocks noChangeShapeType="1"/>
          </p:cNvSpPr>
          <p:nvPr/>
        </p:nvSpPr>
        <p:spPr bwMode="auto">
          <a:xfrm flipH="1">
            <a:off x="2493963" y="3789363"/>
            <a:ext cx="84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1" name="Line 2071"/>
          <p:cNvSpPr>
            <a:spLocks noChangeShapeType="1"/>
          </p:cNvSpPr>
          <p:nvPr/>
        </p:nvSpPr>
        <p:spPr bwMode="auto">
          <a:xfrm flipH="1">
            <a:off x="2493963" y="3519488"/>
            <a:ext cx="82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2" name="Line 2072"/>
          <p:cNvSpPr>
            <a:spLocks noChangeShapeType="1"/>
          </p:cNvSpPr>
          <p:nvPr/>
        </p:nvSpPr>
        <p:spPr bwMode="auto">
          <a:xfrm flipH="1">
            <a:off x="2493963" y="3251200"/>
            <a:ext cx="87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3" name="Line 2073"/>
          <p:cNvSpPr>
            <a:spLocks noChangeShapeType="1"/>
          </p:cNvSpPr>
          <p:nvPr/>
        </p:nvSpPr>
        <p:spPr bwMode="auto">
          <a:xfrm flipH="1">
            <a:off x="2493963" y="2982913"/>
            <a:ext cx="88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4" name="Line 2074"/>
          <p:cNvSpPr>
            <a:spLocks noChangeShapeType="1"/>
          </p:cNvSpPr>
          <p:nvPr/>
        </p:nvSpPr>
        <p:spPr bwMode="auto">
          <a:xfrm flipH="1" flipV="1">
            <a:off x="2493963" y="2713038"/>
            <a:ext cx="952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5" name="Text Box 2075"/>
          <p:cNvSpPr txBox="1">
            <a:spLocks noChangeArrowheads="1"/>
          </p:cNvSpPr>
          <p:nvPr/>
        </p:nvSpPr>
        <p:spPr bwMode="auto">
          <a:xfrm>
            <a:off x="7191375" y="4900613"/>
            <a:ext cx="717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aseline="0">
                <a:latin typeface="Arial" charset="0"/>
              </a:rPr>
              <a:t>25.00%</a:t>
            </a:r>
          </a:p>
        </p:txBody>
      </p:sp>
      <p:sp>
        <p:nvSpPr>
          <p:cNvPr id="759836" name="Text Box 2076"/>
          <p:cNvSpPr txBox="1">
            <a:spLocks noChangeArrowheads="1"/>
          </p:cNvSpPr>
          <p:nvPr/>
        </p:nvSpPr>
        <p:spPr bwMode="auto">
          <a:xfrm>
            <a:off x="8212138" y="4900613"/>
            <a:ext cx="717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aseline="0">
                <a:latin typeface="Arial" charset="0"/>
              </a:rPr>
              <a:t>30.00%</a:t>
            </a:r>
          </a:p>
        </p:txBody>
      </p:sp>
      <p:sp>
        <p:nvSpPr>
          <p:cNvPr id="759837" name="Text Box 2077"/>
          <p:cNvSpPr txBox="1">
            <a:spLocks noChangeArrowheads="1"/>
          </p:cNvSpPr>
          <p:nvPr/>
        </p:nvSpPr>
        <p:spPr bwMode="auto">
          <a:xfrm>
            <a:off x="227013" y="2684463"/>
            <a:ext cx="19431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baseline="0" dirty="0">
                <a:latin typeface="Arial" charset="0"/>
              </a:rPr>
              <a:t>Accidental Exposure</a:t>
            </a:r>
          </a:p>
          <a:p>
            <a:pPr algn="r">
              <a:spcBef>
                <a:spcPct val="50000"/>
              </a:spcBef>
            </a:pPr>
            <a:r>
              <a:rPr lang="en-US" sz="1200" baseline="0" dirty="0">
                <a:latin typeface="Arial" charset="0"/>
              </a:rPr>
              <a:t>Incorrect Eyewear</a:t>
            </a:r>
          </a:p>
          <a:p>
            <a:pPr algn="r">
              <a:spcBef>
                <a:spcPct val="50000"/>
              </a:spcBef>
            </a:pPr>
            <a:r>
              <a:rPr lang="en-US" sz="1200" baseline="0" dirty="0">
                <a:latin typeface="Arial" charset="0"/>
              </a:rPr>
              <a:t>Improper Service</a:t>
            </a:r>
          </a:p>
          <a:p>
            <a:pPr algn="r">
              <a:spcBef>
                <a:spcPct val="50000"/>
              </a:spcBef>
            </a:pPr>
            <a:r>
              <a:rPr lang="en-US" sz="1200" baseline="0" dirty="0">
                <a:latin typeface="Arial" charset="0"/>
              </a:rPr>
              <a:t>Ancillary Hazard</a:t>
            </a:r>
          </a:p>
          <a:p>
            <a:pPr algn="r">
              <a:spcBef>
                <a:spcPct val="50000"/>
              </a:spcBef>
            </a:pPr>
            <a:r>
              <a:rPr lang="en-US" sz="1200" baseline="0" dirty="0">
                <a:latin typeface="Arial" charset="0"/>
              </a:rPr>
              <a:t>High Voltage</a:t>
            </a:r>
          </a:p>
          <a:p>
            <a:pPr algn="r">
              <a:spcBef>
                <a:spcPct val="50000"/>
              </a:spcBef>
            </a:pPr>
            <a:r>
              <a:rPr lang="en-US" sz="1200" baseline="0" dirty="0">
                <a:latin typeface="Arial" charset="0"/>
              </a:rPr>
              <a:t>Equipment Malfunction</a:t>
            </a:r>
          </a:p>
          <a:p>
            <a:pPr algn="r">
              <a:spcBef>
                <a:spcPct val="50000"/>
              </a:spcBef>
            </a:pPr>
            <a:r>
              <a:rPr lang="en-US" sz="1200" baseline="0" dirty="0">
                <a:latin typeface="Arial" charset="0"/>
              </a:rPr>
              <a:t>Eye Protection not used</a:t>
            </a:r>
          </a:p>
          <a:p>
            <a:pPr algn="r">
              <a:spcBef>
                <a:spcPct val="50000"/>
              </a:spcBef>
            </a:pPr>
            <a:r>
              <a:rPr lang="en-US" sz="1200" baseline="0" dirty="0">
                <a:latin typeface="Arial" charset="0"/>
              </a:rPr>
              <a:t>Alignment Procedures</a:t>
            </a:r>
            <a:endParaRPr lang="en-US" baseline="0" dirty="0"/>
          </a:p>
        </p:txBody>
      </p:sp>
      <p:sp>
        <p:nvSpPr>
          <p:cNvPr id="759838" name="Text Box 2078"/>
          <p:cNvSpPr txBox="1">
            <a:spLocks noChangeArrowheads="1"/>
          </p:cNvSpPr>
          <p:nvPr/>
        </p:nvSpPr>
        <p:spPr bwMode="auto">
          <a:xfrm>
            <a:off x="6215063" y="4900613"/>
            <a:ext cx="717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aseline="0">
                <a:latin typeface="Arial" charset="0"/>
              </a:rPr>
              <a:t>20.00%</a:t>
            </a:r>
          </a:p>
        </p:txBody>
      </p:sp>
      <p:sp>
        <p:nvSpPr>
          <p:cNvPr id="759839" name="Text Box 2079"/>
          <p:cNvSpPr txBox="1">
            <a:spLocks noChangeArrowheads="1"/>
          </p:cNvSpPr>
          <p:nvPr/>
        </p:nvSpPr>
        <p:spPr bwMode="auto">
          <a:xfrm>
            <a:off x="5195888" y="4900613"/>
            <a:ext cx="717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aseline="0" dirty="0">
                <a:latin typeface="Arial" charset="0"/>
              </a:rPr>
              <a:t>15.00%</a:t>
            </a:r>
          </a:p>
        </p:txBody>
      </p:sp>
      <p:sp>
        <p:nvSpPr>
          <p:cNvPr id="759840" name="Text Box 2080"/>
          <p:cNvSpPr txBox="1">
            <a:spLocks noChangeArrowheads="1"/>
          </p:cNvSpPr>
          <p:nvPr/>
        </p:nvSpPr>
        <p:spPr bwMode="auto">
          <a:xfrm>
            <a:off x="4195763" y="4900613"/>
            <a:ext cx="717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aseline="0">
                <a:latin typeface="Arial" charset="0"/>
              </a:rPr>
              <a:t>10.00%</a:t>
            </a:r>
          </a:p>
        </p:txBody>
      </p:sp>
      <p:sp>
        <p:nvSpPr>
          <p:cNvPr id="759841" name="Text Box 2081"/>
          <p:cNvSpPr txBox="1">
            <a:spLocks noChangeArrowheads="1"/>
          </p:cNvSpPr>
          <p:nvPr/>
        </p:nvSpPr>
        <p:spPr bwMode="auto">
          <a:xfrm>
            <a:off x="3171825" y="4900613"/>
            <a:ext cx="717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aseline="0">
                <a:latin typeface="Arial" charset="0"/>
              </a:rPr>
              <a:t>5.00%</a:t>
            </a:r>
          </a:p>
        </p:txBody>
      </p:sp>
      <p:sp>
        <p:nvSpPr>
          <p:cNvPr id="759842" name="Text Box 2082"/>
          <p:cNvSpPr txBox="1">
            <a:spLocks noChangeArrowheads="1"/>
          </p:cNvSpPr>
          <p:nvPr/>
        </p:nvSpPr>
        <p:spPr bwMode="auto">
          <a:xfrm>
            <a:off x="2185988" y="4900613"/>
            <a:ext cx="717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aseline="0">
                <a:latin typeface="Arial" charset="0"/>
              </a:rPr>
              <a:t>0.00%</a:t>
            </a:r>
          </a:p>
        </p:txBody>
      </p:sp>
      <p:sp>
        <p:nvSpPr>
          <p:cNvPr id="2" name="Rectangle 1"/>
          <p:cNvSpPr/>
          <p:nvPr/>
        </p:nvSpPr>
        <p:spPr>
          <a:xfrm>
            <a:off x="765457" y="6096000"/>
            <a:ext cx="1720343" cy="205184"/>
          </a:xfrm>
          <a:prstGeom prst="rect">
            <a:avLst/>
          </a:prstGeom>
        </p:spPr>
        <p:txBody>
          <a:bodyPr wrap="none">
            <a:spAutoFit/>
          </a:bodyPr>
          <a:lstStyle/>
          <a:p>
            <a:r>
              <a:rPr lang="en-US" sz="1100" dirty="0"/>
              <a:t>Source: Laser Institute of America, 2008</a:t>
            </a:r>
          </a:p>
        </p:txBody>
      </p:sp>
    </p:spTree>
    <p:extLst>
      <p:ext uri="{BB962C8B-B14F-4D97-AF65-F5344CB8AC3E}">
        <p14:creationId xmlns:p14="http://schemas.microsoft.com/office/powerpoint/2010/main" val="9117760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a:xfrm>
            <a:off x="1638300" y="228600"/>
            <a:ext cx="5562600" cy="1143000"/>
          </a:xfrm>
        </p:spPr>
        <p:txBody>
          <a:bodyPr>
            <a:normAutofit fontScale="90000"/>
          </a:bodyPr>
          <a:lstStyle/>
          <a:p>
            <a:r>
              <a:rPr lang="en-US" sz="3600" dirty="0"/>
              <a:t>Motherhood: Treat all Lasers Like Loaded Weapons</a:t>
            </a:r>
          </a:p>
        </p:txBody>
      </p:sp>
      <p:sp>
        <p:nvSpPr>
          <p:cNvPr id="757764" name="Text Box 4"/>
          <p:cNvSpPr txBox="1">
            <a:spLocks noChangeArrowheads="1"/>
          </p:cNvSpPr>
          <p:nvPr/>
        </p:nvSpPr>
        <p:spPr bwMode="auto">
          <a:xfrm>
            <a:off x="1066800" y="1981200"/>
            <a:ext cx="6705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baseline="0" dirty="0"/>
              <a:t>Don’t aim them at people unless you intend harm... </a:t>
            </a:r>
          </a:p>
          <a:p>
            <a:pPr algn="ctr">
              <a:spcBef>
                <a:spcPct val="50000"/>
              </a:spcBef>
            </a:pPr>
            <a:r>
              <a:rPr lang="en-US" b="1" baseline="0" dirty="0"/>
              <a:t>and don’t look “down the barrel.”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581400"/>
            <a:ext cx="4876800" cy="2926080"/>
          </a:xfrm>
          <a:prstGeom prst="rect">
            <a:avLst/>
          </a:prstGeom>
        </p:spPr>
      </p:pic>
      <p:sp>
        <p:nvSpPr>
          <p:cNvPr id="3" name="TextBox 2"/>
          <p:cNvSpPr txBox="1"/>
          <p:nvPr/>
        </p:nvSpPr>
        <p:spPr>
          <a:xfrm>
            <a:off x="6019800" y="3657600"/>
            <a:ext cx="2667000" cy="2554545"/>
          </a:xfrm>
          <a:prstGeom prst="rect">
            <a:avLst/>
          </a:prstGeom>
          <a:noFill/>
        </p:spPr>
        <p:txBody>
          <a:bodyPr wrap="square" rtlCol="0">
            <a:spAutoFit/>
          </a:bodyPr>
          <a:lstStyle/>
          <a:p>
            <a:r>
              <a:rPr lang="en-US" dirty="0" err="1"/>
              <a:t>Today@NPS</a:t>
            </a:r>
            <a:r>
              <a:rPr lang="en-US" dirty="0"/>
              <a:t> from 7JUN17</a:t>
            </a:r>
          </a:p>
          <a:p>
            <a:r>
              <a:rPr lang="en-US" dirty="0"/>
              <a:t>“NPS Meteorologist Seeks to Advance Prediction Methods for High Energy Laser Deployment”.  </a:t>
            </a:r>
          </a:p>
          <a:p>
            <a:endParaRPr lang="en-US" dirty="0"/>
          </a:p>
          <a:p>
            <a:r>
              <a:rPr lang="en-US" dirty="0"/>
              <a:t>NPS PAO stages photo with a personal Class 3B laser system. Fortunately, no NPS persons were injured.</a:t>
            </a:r>
          </a:p>
        </p:txBody>
      </p:sp>
    </p:spTree>
    <p:extLst>
      <p:ext uri="{BB962C8B-B14F-4D97-AF65-F5344CB8AC3E}">
        <p14:creationId xmlns:p14="http://schemas.microsoft.com/office/powerpoint/2010/main" val="21247192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Module Five</a:t>
            </a:r>
            <a:endParaRPr lang="en-US" dirty="0"/>
          </a:p>
        </p:txBody>
      </p:sp>
      <p:sp>
        <p:nvSpPr>
          <p:cNvPr id="4" name="Subtitle 3"/>
          <p:cNvSpPr>
            <a:spLocks noGrp="1"/>
          </p:cNvSpPr>
          <p:nvPr>
            <p:ph type="subTitle" idx="1"/>
          </p:nvPr>
        </p:nvSpPr>
        <p:spPr>
          <a:xfrm>
            <a:off x="914400" y="3886200"/>
            <a:ext cx="7086600" cy="1752600"/>
          </a:xfrm>
        </p:spPr>
        <p:txBody>
          <a:bodyPr/>
          <a:lstStyle/>
          <a:p>
            <a:r>
              <a:rPr lang="en-US" sz="4400" b="1" dirty="0"/>
              <a:t>Eye and Skin Protection and Medical Surveillance</a:t>
            </a:r>
          </a:p>
        </p:txBody>
      </p:sp>
    </p:spTree>
    <p:extLst>
      <p:ext uri="{BB962C8B-B14F-4D97-AF65-F5344CB8AC3E}">
        <p14:creationId xmlns:p14="http://schemas.microsoft.com/office/powerpoint/2010/main" val="19241737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t>Eye Protection</a:t>
            </a:r>
            <a:endParaRPr lang="en-US" dirty="0"/>
          </a:p>
        </p:txBody>
      </p:sp>
      <p:sp>
        <p:nvSpPr>
          <p:cNvPr id="166915" name="Rectangle 3"/>
          <p:cNvSpPr>
            <a:spLocks noGrp="1" noChangeArrowheads="1"/>
          </p:cNvSpPr>
          <p:nvPr>
            <p:ph idx="1"/>
          </p:nvPr>
        </p:nvSpPr>
        <p:spPr>
          <a:xfrm>
            <a:off x="685800" y="1827213"/>
            <a:ext cx="7772400" cy="4497387"/>
          </a:xfrm>
        </p:spPr>
        <p:txBody>
          <a:bodyPr>
            <a:normAutofit/>
          </a:bodyPr>
          <a:lstStyle/>
          <a:p>
            <a:r>
              <a:rPr lang="en-US" sz="2400" dirty="0"/>
              <a:t>The purpose of protective eyewear is to reduce the intensity of electromagnetic energy to safe levels.</a:t>
            </a:r>
          </a:p>
          <a:p>
            <a:endParaRPr lang="en-US" sz="2400" dirty="0"/>
          </a:p>
          <a:p>
            <a:r>
              <a:rPr lang="en-US" sz="2400" b="1" i="1" u="sng" dirty="0"/>
              <a:t>Anytime ocular exposure to laser radiation above MPE is possible, eye protection must be worn.</a:t>
            </a:r>
          </a:p>
          <a:p>
            <a:endParaRPr lang="en-US" sz="2400" b="1" i="1" u="sng" dirty="0"/>
          </a:p>
          <a:p>
            <a:r>
              <a:rPr lang="en-US" sz="2400" dirty="0"/>
              <a:t>Eyewear as the principal means of protection from excessive laser radiation shall be selected only when other engineering controls, such as beam enclosure, are not suitable.</a:t>
            </a:r>
          </a:p>
        </p:txBody>
      </p:sp>
    </p:spTree>
    <p:extLst>
      <p:ext uri="{BB962C8B-B14F-4D97-AF65-F5344CB8AC3E}">
        <p14:creationId xmlns:p14="http://schemas.microsoft.com/office/powerpoint/2010/main" val="34505528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Eye Protection</a:t>
            </a:r>
            <a:endParaRPr lang="en-US" dirty="0"/>
          </a:p>
        </p:txBody>
      </p:sp>
      <p:sp>
        <p:nvSpPr>
          <p:cNvPr id="167939" name="Rectangle 3"/>
          <p:cNvSpPr>
            <a:spLocks noGrp="1" noChangeArrowheads="1"/>
          </p:cNvSpPr>
          <p:nvPr>
            <p:ph idx="1"/>
          </p:nvPr>
        </p:nvSpPr>
        <p:spPr>
          <a:xfrm>
            <a:off x="685800" y="1752600"/>
            <a:ext cx="7772400" cy="4572000"/>
          </a:xfrm>
        </p:spPr>
        <p:txBody>
          <a:bodyPr>
            <a:normAutofit/>
          </a:bodyPr>
          <a:lstStyle/>
          <a:p>
            <a:r>
              <a:rPr lang="en-US" sz="2800" dirty="0"/>
              <a:t>To determine eye protection, we need to know</a:t>
            </a:r>
          </a:p>
          <a:p>
            <a:endParaRPr lang="en-US" sz="2800" dirty="0"/>
          </a:p>
          <a:p>
            <a:pPr lvl="1"/>
            <a:r>
              <a:rPr lang="en-US" sz="2400" dirty="0"/>
              <a:t>wavelength(s) and pulse characteristics</a:t>
            </a:r>
          </a:p>
          <a:p>
            <a:pPr lvl="1"/>
            <a:r>
              <a:rPr lang="en-US" sz="2400" dirty="0"/>
              <a:t>MPE</a:t>
            </a:r>
          </a:p>
          <a:p>
            <a:pPr lvl="1"/>
            <a:r>
              <a:rPr lang="en-US" sz="2400" dirty="0"/>
              <a:t>maximum intensity of the beam at the worst feasible positioned eye of an observer</a:t>
            </a:r>
          </a:p>
          <a:p>
            <a:pPr lvl="1"/>
            <a:r>
              <a:rPr lang="en-US" sz="2400" dirty="0"/>
              <a:t>optical density (OD) required for a filter to reduce that exposure below the MPE.</a:t>
            </a:r>
          </a:p>
        </p:txBody>
      </p:sp>
    </p:spTree>
    <p:extLst>
      <p:ext uri="{BB962C8B-B14F-4D97-AF65-F5344CB8AC3E}">
        <p14:creationId xmlns:p14="http://schemas.microsoft.com/office/powerpoint/2010/main" val="11512429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t>Eye Protection</a:t>
            </a:r>
            <a:endParaRPr lang="en-US" dirty="0"/>
          </a:p>
        </p:txBody>
      </p:sp>
      <p:sp>
        <p:nvSpPr>
          <p:cNvPr id="168963" name="Rectangle 3"/>
          <p:cNvSpPr>
            <a:spLocks noGrp="1" noChangeArrowheads="1"/>
          </p:cNvSpPr>
          <p:nvPr>
            <p:ph idx="1"/>
          </p:nvPr>
        </p:nvSpPr>
        <p:spPr>
          <a:xfrm>
            <a:off x="609600" y="2133600"/>
            <a:ext cx="7772400" cy="4419600"/>
          </a:xfrm>
        </p:spPr>
        <p:txBody>
          <a:bodyPr>
            <a:normAutofit/>
          </a:bodyPr>
          <a:lstStyle/>
          <a:p>
            <a:r>
              <a:rPr lang="en-US" sz="2400" dirty="0"/>
              <a:t>MPEs are prescribed in ANSI Z136 standards.  </a:t>
            </a:r>
          </a:p>
          <a:p>
            <a:endParaRPr lang="en-US" sz="2400" dirty="0"/>
          </a:p>
          <a:p>
            <a:r>
              <a:rPr lang="en-US" sz="2400" dirty="0"/>
              <a:t>Again, the MPE depends on tissue ability to absorb a specific wavelength, pulse width, pulse repetition frequency, and duration of an exposure.</a:t>
            </a:r>
          </a:p>
          <a:p>
            <a:endParaRPr lang="en-US" sz="2400" dirty="0"/>
          </a:p>
          <a:p>
            <a:r>
              <a:rPr lang="en-US" sz="2400" dirty="0"/>
              <a:t>Optical Density is the characteristic of a protective device to reduce the power or energy of a laser beam at a specific wavelength.</a:t>
            </a:r>
          </a:p>
        </p:txBody>
      </p:sp>
    </p:spTree>
    <p:extLst>
      <p:ext uri="{BB962C8B-B14F-4D97-AF65-F5344CB8AC3E}">
        <p14:creationId xmlns:p14="http://schemas.microsoft.com/office/powerpoint/2010/main" val="1404262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Population Inversion</a:t>
            </a:r>
          </a:p>
        </p:txBody>
      </p:sp>
      <p:sp>
        <p:nvSpPr>
          <p:cNvPr id="3" name="Content Placeholder 2"/>
          <p:cNvSpPr>
            <a:spLocks noGrp="1"/>
          </p:cNvSpPr>
          <p:nvPr>
            <p:ph idx="1"/>
          </p:nvPr>
        </p:nvSpPr>
        <p:spPr>
          <a:xfrm>
            <a:off x="685800" y="1905000"/>
            <a:ext cx="7772400" cy="4191000"/>
          </a:xfrm>
        </p:spPr>
        <p:txBody>
          <a:bodyPr>
            <a:normAutofit/>
          </a:bodyPr>
          <a:lstStyle/>
          <a:p>
            <a:r>
              <a:rPr lang="en-US" sz="2800" dirty="0"/>
              <a:t>A population inversion occurs when a system (such as a group of atoms or molecules) exists in a state with more members in an excited state than in lower energy states. </a:t>
            </a:r>
          </a:p>
          <a:p>
            <a:r>
              <a:rPr lang="en-US" sz="2800" dirty="0"/>
              <a:t>The concept is of fundamental importance in laser science because the production of a population inversion is a necessary step in the production of laser light.</a:t>
            </a:r>
          </a:p>
        </p:txBody>
      </p:sp>
    </p:spTree>
    <p:extLst>
      <p:ext uri="{BB962C8B-B14F-4D97-AF65-F5344CB8AC3E}">
        <p14:creationId xmlns:p14="http://schemas.microsoft.com/office/powerpoint/2010/main" val="14410021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dirty="0"/>
              <a:t>Eye Protection</a:t>
            </a:r>
          </a:p>
        </p:txBody>
      </p:sp>
      <mc:AlternateContent xmlns:mc="http://schemas.openxmlformats.org/markup-compatibility/2006" xmlns:a14="http://schemas.microsoft.com/office/drawing/2010/main">
        <mc:Choice Requires="a14">
          <p:sp>
            <p:nvSpPr>
              <p:cNvPr id="171011" name="Rectangle 3"/>
              <p:cNvSpPr>
                <a:spLocks noGrp="1" noChangeArrowheads="1"/>
              </p:cNvSpPr>
              <p:nvPr>
                <p:ph idx="1"/>
              </p:nvPr>
            </p:nvSpPr>
            <p:spPr>
              <a:xfrm>
                <a:off x="685800" y="1905000"/>
                <a:ext cx="7772400" cy="4191000"/>
              </a:xfrm>
            </p:spPr>
            <p:txBody>
              <a:bodyPr/>
              <a:lstStyle/>
              <a:p>
                <a:r>
                  <a:rPr lang="en-US" sz="2000" dirty="0"/>
                  <a:t>Optical density is a logarithmic function and is expressed as</a:t>
                </a:r>
              </a:p>
              <a:p>
                <a:pPr algn="ctr">
                  <a:lnSpc>
                    <a:spcPct val="70000"/>
                  </a:lnSpc>
                  <a:buFont typeface="Monotype Sorts" pitchFamily="2" charset="2"/>
                  <a:buNone/>
                </a:pPr>
                <a:endParaRPr lang="en-US" sz="2800" dirty="0"/>
              </a:p>
              <a:p>
                <a:pPr marL="0" indent="0">
                  <a:buNone/>
                </a:pPr>
                <a14:m>
                  <m:oMath xmlns:m="http://schemas.openxmlformats.org/officeDocument/2006/math">
                    <m:r>
                      <a:rPr lang="en-US" sz="2000" i="1">
                        <a:latin typeface="Cambria Math"/>
                      </a:rPr>
                      <m:t>𝑂𝐷</m:t>
                    </m:r>
                    <m:r>
                      <a:rPr lang="en-US" sz="2000" b="0" i="1" baseline="-25000" smtClean="0">
                        <a:latin typeface="Cambria Math" panose="02040503050406030204" pitchFamily="18" charset="0"/>
                      </a:rPr>
                      <m:t>𝑟𝑒𝑞𝑢𝑖𝑟𝑒𝑑</m:t>
                    </m:r>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𝑙𝑜𝑔</m:t>
                        </m:r>
                      </m:e>
                      <m:sub>
                        <m:r>
                          <a:rPr lang="en-US" sz="2000" i="1">
                            <a:latin typeface="Cambria Math"/>
                          </a:rPr>
                          <m:t>10</m:t>
                        </m:r>
                      </m:sub>
                    </m:sSub>
                    <m:r>
                      <a:rPr lang="en-US" sz="2000" i="1">
                        <a:latin typeface="Cambria Math"/>
                      </a:rPr>
                      <m:t>(</m:t>
                    </m:r>
                    <m:f>
                      <m:fPr>
                        <m:ctrlPr>
                          <a:rPr lang="en-US" sz="2000" i="1">
                            <a:latin typeface="Cambria Math" panose="02040503050406030204" pitchFamily="18" charset="0"/>
                          </a:rPr>
                        </m:ctrlPr>
                      </m:fPr>
                      <m:num>
                        <m:r>
                          <a:rPr lang="en-US" sz="2000" i="1" smtClean="0">
                            <a:latin typeface="Cambria Math" panose="02040503050406030204" pitchFamily="18" charset="0"/>
                          </a:rPr>
                          <m:t>𝑃</m:t>
                        </m:r>
                        <m:r>
                          <a:rPr lang="en-US" sz="2000" b="0" i="1" smtClean="0">
                            <a:latin typeface="Cambria Math" panose="02040503050406030204" pitchFamily="18" charset="0"/>
                          </a:rPr>
                          <m:t>𝑜𝑤𝑒𝑟</m:t>
                        </m:r>
                        <m:r>
                          <a:rPr lang="en-US" sz="2000" b="0" i="1" smtClean="0">
                            <a:latin typeface="Cambria Math" panose="02040503050406030204" pitchFamily="18" charset="0"/>
                          </a:rPr>
                          <m:t> </m:t>
                        </m:r>
                        <m:r>
                          <a:rPr lang="en-US" sz="2000" b="0" i="1" smtClean="0">
                            <a:latin typeface="Cambria Math" panose="02040503050406030204" pitchFamily="18" charset="0"/>
                          </a:rPr>
                          <m:t>𝑖𝑛</m:t>
                        </m:r>
                        <m:r>
                          <a:rPr lang="en-US" sz="2000" b="0" i="1" smtClean="0">
                            <a:latin typeface="Cambria Math" panose="02040503050406030204" pitchFamily="18" charset="0"/>
                          </a:rPr>
                          <m:t> (</m:t>
                        </m:r>
                        <m:r>
                          <a:rPr lang="en-US" sz="2000" b="0" i="1" smtClean="0">
                            <a:latin typeface="Cambria Math" panose="02040503050406030204" pitchFamily="18" charset="0"/>
                          </a:rPr>
                          <m:t>𝑎𝑐𝑟𝑜𝑠𝑠</m:t>
                        </m:r>
                        <m:r>
                          <a:rPr lang="en-US" sz="2000" b="0" i="1" smtClean="0">
                            <a:latin typeface="Cambria Math" panose="02040503050406030204" pitchFamily="18" charset="0"/>
                          </a:rPr>
                          <m:t> </m:t>
                        </m:r>
                        <m:r>
                          <a:rPr lang="en-US" sz="2000" b="0" i="1" smtClean="0">
                            <a:latin typeface="Cambria Math" panose="02040503050406030204" pitchFamily="18" charset="0"/>
                          </a:rPr>
                          <m:t>𝑡h𝑒</m:t>
                        </m:r>
                        <m:r>
                          <a:rPr lang="en-US" sz="2000" b="0" i="1" smtClean="0">
                            <a:latin typeface="Cambria Math" panose="02040503050406030204" pitchFamily="18" charset="0"/>
                          </a:rPr>
                          <m:t> </m:t>
                        </m:r>
                        <m:r>
                          <a:rPr lang="en-US" sz="2000" b="0" i="1" smtClean="0">
                            <a:latin typeface="Cambria Math" panose="02040503050406030204" pitchFamily="18" charset="0"/>
                          </a:rPr>
                          <m:t>𝑎𝑟𝑒𝑎</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𝑙𝑖𝑚𝑖𝑡𝑖𝑛𝑔</m:t>
                        </m:r>
                        <m:r>
                          <a:rPr lang="en-US" sz="2000" b="0" i="1" smtClean="0">
                            <a:latin typeface="Cambria Math" panose="02040503050406030204" pitchFamily="18" charset="0"/>
                          </a:rPr>
                          <m:t> </m:t>
                        </m:r>
                        <m:r>
                          <a:rPr lang="en-US" sz="2000" b="0" i="1" smtClean="0">
                            <a:latin typeface="Cambria Math" panose="02040503050406030204" pitchFamily="18" charset="0"/>
                          </a:rPr>
                          <m:t>𝑎𝑝𝑒𝑟𝑎𝑡𝑢𝑟𝑒</m:t>
                        </m:r>
                        <m:r>
                          <a:rPr lang="en-US" sz="2000" b="0" i="1" smtClean="0">
                            <a:latin typeface="Cambria Math" panose="02040503050406030204" pitchFamily="18" charset="0"/>
                          </a:rPr>
                          <m:t>)</m:t>
                        </m:r>
                      </m:num>
                      <m:den>
                        <m:r>
                          <a:rPr lang="en-US" sz="2000" b="0" i="1" smtClean="0">
                            <a:latin typeface="Cambria Math" panose="02040503050406030204" pitchFamily="18" charset="0"/>
                          </a:rPr>
                          <m:t>𝑃𝑜𝑤𝑒𝑟</m:t>
                        </m:r>
                        <m:r>
                          <a:rPr lang="en-US" sz="2000" b="0" i="1" smtClean="0">
                            <a:latin typeface="Cambria Math" panose="02040503050406030204" pitchFamily="18" charset="0"/>
                          </a:rPr>
                          <m:t> </m:t>
                        </m:r>
                        <m:r>
                          <a:rPr lang="en-US" sz="2000" b="0" i="1" smtClean="0">
                            <a:latin typeface="Cambria Math" panose="02040503050406030204" pitchFamily="18" charset="0"/>
                          </a:rPr>
                          <m:t>𝑜𝑢𝑡</m:t>
                        </m:r>
                        <m:r>
                          <a:rPr lang="en-US" sz="2000" b="0" i="1" smtClean="0">
                            <a:latin typeface="Cambria Math" panose="02040503050406030204" pitchFamily="18" charset="0"/>
                          </a:rPr>
                          <m:t> [</m:t>
                        </m:r>
                        <m:r>
                          <a:rPr lang="en-US" sz="2000" i="1">
                            <a:latin typeface="Cambria Math"/>
                          </a:rPr>
                          <m:t>𝑀𝑎𝑥𝑖𝑚𝑢𝑚</m:t>
                        </m:r>
                        <m:r>
                          <a:rPr lang="en-US" sz="2000" i="1">
                            <a:latin typeface="Cambria Math"/>
                          </a:rPr>
                          <m:t> </m:t>
                        </m:r>
                        <m:r>
                          <a:rPr lang="en-US" sz="2000" i="1">
                            <a:latin typeface="Cambria Math"/>
                          </a:rPr>
                          <m:t>𝑃𝑒𝑟𝑚𝑖𝑠𝑠𝑖𝑏𝑙𝑒</m:t>
                        </m:r>
                        <m:r>
                          <a:rPr lang="en-US" sz="2000" i="1">
                            <a:latin typeface="Cambria Math"/>
                          </a:rPr>
                          <m:t> </m:t>
                        </m:r>
                        <m:r>
                          <a:rPr lang="en-US" sz="2000" i="1">
                            <a:latin typeface="Cambria Math"/>
                          </a:rPr>
                          <m:t>𝐸𝑥𝑝𝑜𝑠𝑢𝑟𝑒</m:t>
                        </m:r>
                        <m:r>
                          <a:rPr lang="en-US" sz="2000" b="0" i="1" smtClean="0">
                            <a:latin typeface="Cambria Math" panose="02040503050406030204" pitchFamily="18" charset="0"/>
                          </a:rPr>
                          <m:t>]</m:t>
                        </m:r>
                      </m:den>
                    </m:f>
                  </m:oMath>
                </a14:m>
                <a:r>
                  <a:rPr lang="en-US" sz="3600" dirty="0"/>
                  <a:t>)</a:t>
                </a:r>
              </a:p>
              <a:p>
                <a:pPr algn="ctr">
                  <a:lnSpc>
                    <a:spcPct val="70000"/>
                  </a:lnSpc>
                  <a:buFont typeface="Monotype Sorts" pitchFamily="2" charset="2"/>
                  <a:buNone/>
                </a:pPr>
                <a:endParaRPr lang="en-US" sz="2800" dirty="0"/>
              </a:p>
              <a:p>
                <a:pPr>
                  <a:buFont typeface="Monotype Sorts" pitchFamily="2" charset="2"/>
                  <a:buNone/>
                </a:pPr>
                <a:r>
                  <a:rPr lang="en-US" sz="2800" dirty="0"/>
                  <a:t>	</a:t>
                </a:r>
              </a:p>
            </p:txBody>
          </p:sp>
        </mc:Choice>
        <mc:Fallback xmlns="">
          <p:sp>
            <p:nvSpPr>
              <p:cNvPr id="171011" name="Rectangle 3"/>
              <p:cNvSpPr>
                <a:spLocks noGrp="1" noRot="1" noChangeAspect="1" noMove="1" noResize="1" noEditPoints="1" noAdjustHandles="1" noChangeArrowheads="1" noChangeShapeType="1" noTextEdit="1"/>
              </p:cNvSpPr>
              <p:nvPr>
                <p:ph idx="1"/>
              </p:nvPr>
            </p:nvSpPr>
            <p:spPr>
              <a:xfrm>
                <a:off x="685800" y="1905000"/>
                <a:ext cx="7772400" cy="4191000"/>
              </a:xfrm>
              <a:blipFill rotWithShape="0">
                <a:blip r:embed="rId3"/>
                <a:stretch>
                  <a:fillRect t="-1892"/>
                </a:stretch>
              </a:blipFill>
            </p:spPr>
            <p:txBody>
              <a:bodyPr/>
              <a:lstStyle/>
              <a:p>
                <a:r>
                  <a:rPr lang="en-US">
                    <a:noFill/>
                  </a:rPr>
                  <a:t> </a:t>
                </a:r>
              </a:p>
            </p:txBody>
          </p:sp>
        </mc:Fallback>
      </mc:AlternateContent>
      <p:graphicFrame>
        <p:nvGraphicFramePr>
          <p:cNvPr id="2" name="Table 1"/>
          <p:cNvGraphicFramePr>
            <a:graphicFrameLocks noGrp="1"/>
          </p:cNvGraphicFramePr>
          <p:nvPr>
            <p:extLst>
              <p:ext uri="{D42A27DB-BD31-4B8C-83A1-F6EECF244321}">
                <p14:modId xmlns:p14="http://schemas.microsoft.com/office/powerpoint/2010/main" val="1396208906"/>
              </p:ext>
            </p:extLst>
          </p:nvPr>
        </p:nvGraphicFramePr>
        <p:xfrm>
          <a:off x="1219200" y="3962400"/>
          <a:ext cx="6629400" cy="2225040"/>
        </p:xfrm>
        <a:graphic>
          <a:graphicData uri="http://schemas.openxmlformats.org/drawingml/2006/table">
            <a:tbl>
              <a:tblPr firstRow="1" bandRow="1">
                <a:tableStyleId>{5C22544A-7EE6-4342-B048-85BDC9FD1C3A}</a:tableStyleId>
              </a:tblPr>
              <a:tblGrid>
                <a:gridCol w="3314700">
                  <a:extLst>
                    <a:ext uri="{9D8B030D-6E8A-4147-A177-3AD203B41FA5}">
                      <a16:colId xmlns:a16="http://schemas.microsoft.com/office/drawing/2014/main" val="20000"/>
                    </a:ext>
                  </a:extLst>
                </a:gridCol>
                <a:gridCol w="3314700">
                  <a:extLst>
                    <a:ext uri="{9D8B030D-6E8A-4147-A177-3AD203B41FA5}">
                      <a16:colId xmlns:a16="http://schemas.microsoft.com/office/drawing/2014/main" val="20001"/>
                    </a:ext>
                  </a:extLst>
                </a:gridCol>
              </a:tblGrid>
              <a:tr h="370840">
                <a:tc>
                  <a:txBody>
                    <a:bodyPr/>
                    <a:lstStyle/>
                    <a:p>
                      <a:r>
                        <a:rPr lang="en-US" dirty="0"/>
                        <a:t>Optical Density</a:t>
                      </a:r>
                    </a:p>
                  </a:txBody>
                  <a:tcPr/>
                </a:tc>
                <a:tc>
                  <a:txBody>
                    <a:bodyPr/>
                    <a:lstStyle/>
                    <a:p>
                      <a:r>
                        <a:rPr lang="en-US" dirty="0"/>
                        <a:t>% of</a:t>
                      </a:r>
                      <a:r>
                        <a:rPr lang="en-US" baseline="0" dirty="0"/>
                        <a:t> Laser Light Transmitted</a:t>
                      </a:r>
                      <a:endParaRPr lang="en-US" dirty="0"/>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10</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0.1</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0.001</a:t>
                      </a:r>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0.0001</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372555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Eyewear OD and Wavelength</a:t>
            </a:r>
            <a:endParaRPr lang="en-US" dirty="0"/>
          </a:p>
        </p:txBody>
      </p:sp>
      <p:sp>
        <p:nvSpPr>
          <p:cNvPr id="3" name="Content Placeholder 2"/>
          <p:cNvSpPr>
            <a:spLocks noGrp="1"/>
          </p:cNvSpPr>
          <p:nvPr>
            <p:ph idx="1"/>
          </p:nvPr>
        </p:nvSpPr>
        <p:spPr>
          <a:xfrm>
            <a:off x="304800" y="1676400"/>
            <a:ext cx="3352800" cy="4419600"/>
          </a:xfrm>
        </p:spPr>
        <p:txBody>
          <a:bodyPr/>
          <a:lstStyle/>
          <a:p>
            <a:r>
              <a:rPr lang="en-US" sz="2000"/>
              <a:t>This slide illustrates the performance of typical eyewear.  Note that it provides OD 5 protection at 400 nm and no protection at all 450 nm.  Therefore remember for proper eyewear you must specify:</a:t>
            </a:r>
          </a:p>
          <a:p>
            <a:pPr lvl="1"/>
            <a:r>
              <a:rPr lang="en-US" sz="1600" b="1">
                <a:solidFill>
                  <a:srgbClr val="FF0000"/>
                </a:solidFill>
              </a:rPr>
              <a:t>OD and</a:t>
            </a:r>
          </a:p>
          <a:p>
            <a:pPr lvl="1"/>
            <a:r>
              <a:rPr lang="en-US" sz="1600" b="1">
                <a:solidFill>
                  <a:srgbClr val="FF0000"/>
                </a:solidFill>
              </a:rPr>
              <a:t>Wavelength</a:t>
            </a:r>
            <a:endParaRPr lang="en-US" sz="1600" b="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5032" y="1828800"/>
            <a:ext cx="5320846" cy="3657600"/>
          </a:xfrm>
          <a:prstGeom prst="rect">
            <a:avLst/>
          </a:prstGeom>
        </p:spPr>
      </p:pic>
    </p:spTree>
    <p:extLst>
      <p:ext uri="{BB962C8B-B14F-4D97-AF65-F5344CB8AC3E}">
        <p14:creationId xmlns:p14="http://schemas.microsoft.com/office/powerpoint/2010/main" val="30576372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fontScale="90000"/>
          </a:bodyPr>
          <a:lstStyle/>
          <a:p>
            <a:r>
              <a:rPr lang="en-US"/>
              <a:t>ODs Required for Optically Aided Viewing</a:t>
            </a:r>
            <a:endParaRPr lang="en-US" dirty="0"/>
          </a:p>
        </p:txBody>
      </p:sp>
      <p:sp>
        <p:nvSpPr>
          <p:cNvPr id="177155" name="Rectangle 3"/>
          <p:cNvSpPr>
            <a:spLocks noGrp="1" noChangeArrowheads="1"/>
          </p:cNvSpPr>
          <p:nvPr>
            <p:ph idx="1"/>
          </p:nvPr>
        </p:nvSpPr>
        <p:spPr>
          <a:xfrm>
            <a:off x="685800" y="2209800"/>
            <a:ext cx="7772400" cy="3886200"/>
          </a:xfrm>
        </p:spPr>
        <p:txBody>
          <a:bodyPr>
            <a:normAutofit/>
          </a:bodyPr>
          <a:lstStyle/>
          <a:p>
            <a:r>
              <a:rPr lang="en-US" sz="2400" dirty="0"/>
              <a:t>Viewing aids:  Binoculars, Eye Loops, Rifle Scopes</a:t>
            </a:r>
          </a:p>
          <a:p>
            <a:endParaRPr lang="en-US" sz="2400" dirty="0"/>
          </a:p>
          <a:p>
            <a:r>
              <a:rPr lang="en-US" sz="2400" dirty="0"/>
              <a:t>Radiant power reaching the retina is increased by the square of the magnifying power of the optical instrument </a:t>
            </a:r>
          </a:p>
          <a:p>
            <a:endParaRPr lang="en-US" sz="2400" dirty="0"/>
          </a:p>
          <a:p>
            <a:r>
              <a:rPr lang="en-US" sz="2400" dirty="0"/>
              <a:t>Radiant power reduced by absorption in the optical system.</a:t>
            </a:r>
          </a:p>
        </p:txBody>
      </p:sp>
    </p:spTree>
    <p:extLst>
      <p:ext uri="{BB962C8B-B14F-4D97-AF65-F5344CB8AC3E}">
        <p14:creationId xmlns:p14="http://schemas.microsoft.com/office/powerpoint/2010/main" val="39266990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1026"/>
          <p:cNvSpPr>
            <a:spLocks noGrp="1" noChangeArrowheads="1"/>
          </p:cNvSpPr>
          <p:nvPr>
            <p:ph type="title"/>
          </p:nvPr>
        </p:nvSpPr>
        <p:spPr/>
        <p:txBody>
          <a:bodyPr>
            <a:normAutofit fontScale="90000"/>
          </a:bodyPr>
          <a:lstStyle/>
          <a:p>
            <a:r>
              <a:rPr lang="en-US"/>
              <a:t>ODs Required for Optically Aided Viewing</a:t>
            </a:r>
            <a:endParaRPr lang="en-US" dirty="0"/>
          </a:p>
        </p:txBody>
      </p:sp>
      <p:sp>
        <p:nvSpPr>
          <p:cNvPr id="179203" name="Rectangle 1027"/>
          <p:cNvSpPr>
            <a:spLocks noGrp="1" noChangeArrowheads="1"/>
          </p:cNvSpPr>
          <p:nvPr>
            <p:ph idx="1"/>
          </p:nvPr>
        </p:nvSpPr>
        <p:spPr>
          <a:xfrm>
            <a:off x="685800" y="2362200"/>
            <a:ext cx="7772400" cy="3733800"/>
          </a:xfrm>
        </p:spPr>
        <p:txBody>
          <a:bodyPr/>
          <a:lstStyle/>
          <a:p>
            <a:r>
              <a:rPr lang="en-US" sz="2800" dirty="0"/>
              <a:t>Hazard from laser exposure can be much greater with optically aided viewing</a:t>
            </a:r>
          </a:p>
          <a:p>
            <a:endParaRPr lang="en-US" sz="2800" dirty="0"/>
          </a:p>
          <a:p>
            <a:r>
              <a:rPr lang="en-US" sz="2800" dirty="0"/>
              <a:t>If a laser beam system must be viewed with a magnifying instrument, significantly higher OD may be required than unaided viewing</a:t>
            </a:r>
          </a:p>
        </p:txBody>
      </p:sp>
    </p:spTree>
    <p:extLst>
      <p:ext uri="{BB962C8B-B14F-4D97-AF65-F5344CB8AC3E}">
        <p14:creationId xmlns:p14="http://schemas.microsoft.com/office/powerpoint/2010/main" val="42222099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normAutofit/>
          </a:bodyPr>
          <a:lstStyle/>
          <a:p>
            <a:r>
              <a:rPr lang="en-US" dirty="0"/>
              <a:t>LEP</a:t>
            </a:r>
          </a:p>
        </p:txBody>
      </p:sp>
      <p:sp>
        <p:nvSpPr>
          <p:cNvPr id="192515" name="Rectangle 3"/>
          <p:cNvSpPr>
            <a:spLocks noGrp="1" noChangeArrowheads="1"/>
          </p:cNvSpPr>
          <p:nvPr>
            <p:ph idx="1"/>
          </p:nvPr>
        </p:nvSpPr>
        <p:spPr>
          <a:xfrm>
            <a:off x="685800" y="1676400"/>
            <a:ext cx="5791200" cy="4953000"/>
          </a:xfrm>
        </p:spPr>
        <p:txBody>
          <a:bodyPr>
            <a:normAutofit fontScale="85000" lnSpcReduction="20000"/>
          </a:bodyPr>
          <a:lstStyle/>
          <a:p>
            <a:r>
              <a:rPr lang="en-US" sz="2800" dirty="0"/>
              <a:t>Generally, LEP should have curved lenses to minimize specular reflections and side shields if the laser can get behind the lens</a:t>
            </a:r>
          </a:p>
          <a:p>
            <a:endParaRPr lang="en-US" sz="2800" dirty="0"/>
          </a:p>
          <a:p>
            <a:r>
              <a:rPr lang="en-US" sz="2800" b="1" u="sng" dirty="0"/>
              <a:t>Eyewear must be approved for the wavelength(s) and optical density of the laser(s) being used</a:t>
            </a:r>
          </a:p>
          <a:p>
            <a:endParaRPr lang="en-US" sz="2800" b="1" u="sng" dirty="0"/>
          </a:p>
          <a:p>
            <a:r>
              <a:rPr lang="en-US" sz="2800" dirty="0"/>
              <a:t>Work with the LSSO before buying!</a:t>
            </a:r>
          </a:p>
          <a:p>
            <a:endParaRPr lang="en-US" sz="2800" dirty="0"/>
          </a:p>
          <a:p>
            <a:r>
              <a:rPr lang="en-US" sz="2800" dirty="0"/>
              <a:t>ANSI approved LEP costs $200-$500 (</a:t>
            </a:r>
            <a:r>
              <a:rPr lang="en-US" sz="2800" dirty="0" err="1"/>
              <a:t>Kentek</a:t>
            </a:r>
            <a:r>
              <a:rPr lang="en-US" sz="2800" dirty="0"/>
              <a:t>, Noir, </a:t>
            </a:r>
            <a:r>
              <a:rPr lang="en-US" sz="2800" dirty="0" err="1"/>
              <a:t>Laservision</a:t>
            </a:r>
            <a:r>
              <a:rPr lang="en-US" sz="2800" dirty="0"/>
              <a:t>) – treat them like gold eggshells</a:t>
            </a:r>
          </a:p>
        </p:txBody>
      </p:sp>
      <p:pic>
        <p:nvPicPr>
          <p:cNvPr id="4" name="Picture 2" descr="Image result for laser eye goggles"/>
          <p:cNvPicPr>
            <a:picLocks noChangeAspect="1" noChangeArrowheads="1"/>
          </p:cNvPicPr>
          <p:nvPr/>
        </p:nvPicPr>
        <p:blipFill rotWithShape="1">
          <a:blip r:embed="rId3">
            <a:extLst>
              <a:ext uri="{28A0092B-C50C-407E-A947-70E740481C1C}">
                <a14:useLocalDpi xmlns:a14="http://schemas.microsoft.com/office/drawing/2010/main" val="0"/>
              </a:ext>
            </a:extLst>
          </a:blip>
          <a:srcRect l="53452" r="5477"/>
          <a:stretch/>
        </p:blipFill>
        <p:spPr bwMode="auto">
          <a:xfrm>
            <a:off x="6498851" y="2667000"/>
            <a:ext cx="243560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751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LEP Motherhood</a:t>
            </a:r>
          </a:p>
        </p:txBody>
      </p:sp>
      <p:sp>
        <p:nvSpPr>
          <p:cNvPr id="6" name="Content Placeholder 2"/>
          <p:cNvSpPr txBox="1">
            <a:spLocks noGrp="1"/>
          </p:cNvSpPr>
          <p:nvPr>
            <p:ph idx="1"/>
          </p:nvPr>
        </p:nvSpPr>
        <p:spPr bwMode="auto">
          <a:xfrm>
            <a:off x="457200" y="1676400"/>
            <a:ext cx="8534400" cy="4709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600" kern="0" dirty="0"/>
              <a:t>Unworn eyewear does not work</a:t>
            </a:r>
          </a:p>
          <a:p>
            <a:endParaRPr lang="en-US" sz="1600" kern="0" dirty="0"/>
          </a:p>
          <a:p>
            <a:r>
              <a:rPr lang="en-US" sz="1600" kern="0" dirty="0"/>
              <a:t>Gaps provide no protection – fit yourself for gaps around nose and periphery</a:t>
            </a:r>
          </a:p>
          <a:p>
            <a:pPr lvl="1"/>
            <a:r>
              <a:rPr lang="en-US" sz="1200" kern="0" dirty="0"/>
              <a:t>Light tight not always required, but generally this is desired.  </a:t>
            </a:r>
          </a:p>
          <a:p>
            <a:pPr lvl="1"/>
            <a:r>
              <a:rPr lang="en-US" sz="1200" kern="0" dirty="0"/>
              <a:t>Consider the hazard and the environment.  </a:t>
            </a:r>
          </a:p>
          <a:p>
            <a:pPr lvl="1"/>
            <a:endParaRPr lang="en-US" sz="1200" kern="0" dirty="0"/>
          </a:p>
          <a:p>
            <a:r>
              <a:rPr lang="en-US" sz="1600" kern="0" dirty="0"/>
              <a:t>Before every laser use:</a:t>
            </a:r>
          </a:p>
          <a:p>
            <a:pPr marL="1099566" lvl="1" indent="-514350">
              <a:buFont typeface="+mj-lt"/>
              <a:buAutoNum type="arabicPeriod"/>
            </a:pPr>
            <a:r>
              <a:rPr lang="en-US" sz="1200" kern="0" dirty="0"/>
              <a:t>check laser wavelength and OD required (this is in the LHA), then </a:t>
            </a:r>
          </a:p>
          <a:p>
            <a:pPr marL="1099566" lvl="1" indent="-514350">
              <a:buFont typeface="+mj-lt"/>
              <a:buAutoNum type="arabicPeriod"/>
            </a:pPr>
            <a:r>
              <a:rPr lang="en-US" sz="1200" kern="0" dirty="0"/>
              <a:t>check LEP OD for that wavelength, then</a:t>
            </a:r>
          </a:p>
          <a:p>
            <a:pPr marL="1099566" lvl="1" indent="-514350">
              <a:buFont typeface="+mj-lt"/>
              <a:buAutoNum type="arabicPeriod"/>
            </a:pPr>
            <a:r>
              <a:rPr lang="en-US" sz="1200" kern="0" dirty="0"/>
              <a:t>Inspect for integrity – cracks, scratches, bubbles, bleaching, </a:t>
            </a:r>
            <a:r>
              <a:rPr lang="en-US" sz="1200" kern="0" dirty="0" err="1"/>
              <a:t>etc</a:t>
            </a:r>
            <a:r>
              <a:rPr lang="en-US" sz="1200" kern="0" dirty="0"/>
              <a:t>, then </a:t>
            </a:r>
          </a:p>
          <a:p>
            <a:pPr marL="1099566" lvl="1" indent="-514350">
              <a:buFont typeface="+mj-lt"/>
              <a:buAutoNum type="arabicPeriod"/>
            </a:pPr>
            <a:r>
              <a:rPr lang="en-US" sz="1200" kern="0" dirty="0"/>
              <a:t>put on the LEP.  And only then, </a:t>
            </a:r>
          </a:p>
          <a:p>
            <a:pPr marL="1099566" lvl="1" indent="-514350">
              <a:buFont typeface="+mj-lt"/>
              <a:buAutoNum type="arabicPeriod"/>
            </a:pPr>
            <a:r>
              <a:rPr lang="en-US" sz="1200" kern="0" dirty="0"/>
              <a:t>turn the laser on.</a:t>
            </a:r>
            <a:endParaRPr lang="en-US" sz="2000" kern="0" dirty="0"/>
          </a:p>
          <a:p>
            <a:endParaRPr lang="en-US" sz="1600" kern="0" dirty="0"/>
          </a:p>
          <a:p>
            <a:r>
              <a:rPr lang="en-US" sz="1600" kern="0" dirty="0"/>
              <a:t>When finished, is the laser off?  How are you sure of this?   Check with a beam card?  2 firebreaks?  Have a plan to positively and habitually check for HAZARD OFF before removing LEP.</a:t>
            </a:r>
          </a:p>
          <a:p>
            <a:r>
              <a:rPr lang="en-US" sz="1600" kern="0" dirty="0"/>
              <a:t>Do not touch your LEP when laser is on except to shove them further on your face</a:t>
            </a:r>
          </a:p>
          <a:p>
            <a:pPr lvl="1"/>
            <a:r>
              <a:rPr lang="en-US" sz="1200" kern="0" dirty="0"/>
              <a:t>BAD habit to lift LEP back if challenged to see something.  Find another way (brighter lab, beam cards, cameras)</a:t>
            </a:r>
            <a:endParaRPr lang="en-US" sz="1200" b="1" u="sng" kern="0" dirty="0"/>
          </a:p>
        </p:txBody>
      </p:sp>
    </p:spTree>
    <p:extLst>
      <p:ext uri="{BB962C8B-B14F-4D97-AF65-F5344CB8AC3E}">
        <p14:creationId xmlns:p14="http://schemas.microsoft.com/office/powerpoint/2010/main" val="39717709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1026"/>
          <p:cNvSpPr>
            <a:spLocks noGrp="1" noChangeArrowheads="1"/>
          </p:cNvSpPr>
          <p:nvPr>
            <p:ph type="title"/>
          </p:nvPr>
        </p:nvSpPr>
        <p:spPr/>
        <p:txBody>
          <a:bodyPr/>
          <a:lstStyle/>
          <a:p>
            <a:r>
              <a:rPr lang="en-US"/>
              <a:t>Problems with LEP</a:t>
            </a:r>
            <a:endParaRPr lang="en-US" dirty="0"/>
          </a:p>
        </p:txBody>
      </p:sp>
      <p:sp>
        <p:nvSpPr>
          <p:cNvPr id="194563" name="Rectangle 1027"/>
          <p:cNvSpPr>
            <a:spLocks noGrp="1" noChangeArrowheads="1"/>
          </p:cNvSpPr>
          <p:nvPr>
            <p:ph idx="1"/>
          </p:nvPr>
        </p:nvSpPr>
        <p:spPr>
          <a:xfrm>
            <a:off x="685800" y="1981200"/>
            <a:ext cx="7772400" cy="4114800"/>
          </a:xfrm>
        </p:spPr>
        <p:txBody>
          <a:bodyPr/>
          <a:lstStyle/>
          <a:p>
            <a:r>
              <a:rPr lang="en-US" sz="2400"/>
              <a:t>Low luminous transmission</a:t>
            </a:r>
          </a:p>
          <a:p>
            <a:pPr lvl="1"/>
            <a:r>
              <a:rPr lang="en-US" sz="2000"/>
              <a:t>too dark to see through</a:t>
            </a:r>
          </a:p>
          <a:p>
            <a:r>
              <a:rPr lang="en-US" sz="2400"/>
              <a:t>Sunbleached eyewear</a:t>
            </a:r>
          </a:p>
          <a:p>
            <a:pPr lvl="1"/>
            <a:r>
              <a:rPr lang="en-US" sz="2000"/>
              <a:t>darkened by sun</a:t>
            </a:r>
          </a:p>
          <a:p>
            <a:pPr lvl="1"/>
            <a:r>
              <a:rPr lang="en-US" sz="2000"/>
              <a:t>offers less protection than new eyewear</a:t>
            </a:r>
          </a:p>
          <a:p>
            <a:r>
              <a:rPr lang="en-US" sz="2400"/>
              <a:t>Physical problems</a:t>
            </a:r>
          </a:p>
          <a:p>
            <a:pPr lvl="1"/>
            <a:r>
              <a:rPr lang="en-US" sz="2000"/>
              <a:t>scratches &amp; cracks</a:t>
            </a:r>
          </a:p>
          <a:p>
            <a:pPr lvl="1"/>
            <a:r>
              <a:rPr lang="en-US" sz="2000"/>
              <a:t>melting or other damage from high-powered laser</a:t>
            </a:r>
            <a:endParaRPr lang="en-US" sz="2000" dirty="0"/>
          </a:p>
        </p:txBody>
      </p:sp>
    </p:spTree>
    <p:extLst>
      <p:ext uri="{BB962C8B-B14F-4D97-AF65-F5344CB8AC3E}">
        <p14:creationId xmlns:p14="http://schemas.microsoft.com/office/powerpoint/2010/main" val="40787704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050"/>
          <p:cNvSpPr>
            <a:spLocks noGrp="1" noChangeArrowheads="1"/>
          </p:cNvSpPr>
          <p:nvPr>
            <p:ph type="title"/>
          </p:nvPr>
        </p:nvSpPr>
        <p:spPr/>
        <p:txBody>
          <a:bodyPr/>
          <a:lstStyle/>
          <a:p>
            <a:r>
              <a:rPr lang="en-US"/>
              <a:t>Problems with LEP</a:t>
            </a:r>
            <a:endParaRPr lang="en-US" dirty="0"/>
          </a:p>
        </p:txBody>
      </p:sp>
      <p:sp>
        <p:nvSpPr>
          <p:cNvPr id="196611" name="Rectangle 2051"/>
          <p:cNvSpPr>
            <a:spLocks noGrp="1" noChangeArrowheads="1"/>
          </p:cNvSpPr>
          <p:nvPr>
            <p:ph idx="1"/>
          </p:nvPr>
        </p:nvSpPr>
        <p:spPr>
          <a:xfrm>
            <a:off x="609600" y="1752600"/>
            <a:ext cx="7848600" cy="4876800"/>
          </a:xfrm>
        </p:spPr>
        <p:txBody>
          <a:bodyPr>
            <a:normAutofit lnSpcReduction="10000"/>
          </a:bodyPr>
          <a:lstStyle/>
          <a:p>
            <a:r>
              <a:rPr lang="en-US" sz="2400" dirty="0"/>
              <a:t>Dye absorption protective devices can be saturated, sometimes before damage occurs, and energy may then “flood” through</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Same effect is being discovered for extremely fast pulsed lasers – instantaneous power oversaturates LEP and leaking results.</a:t>
            </a:r>
          </a:p>
        </p:txBody>
      </p:sp>
      <p:sp>
        <p:nvSpPr>
          <p:cNvPr id="196612" name="Line 2052"/>
          <p:cNvSpPr>
            <a:spLocks noChangeShapeType="1"/>
          </p:cNvSpPr>
          <p:nvPr/>
        </p:nvSpPr>
        <p:spPr bwMode="auto">
          <a:xfrm flipV="1">
            <a:off x="3886200" y="3003550"/>
            <a:ext cx="0" cy="1676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13" name="Line 2053"/>
          <p:cNvSpPr>
            <a:spLocks noChangeShapeType="1"/>
          </p:cNvSpPr>
          <p:nvPr/>
        </p:nvSpPr>
        <p:spPr bwMode="auto">
          <a:xfrm>
            <a:off x="3429000" y="4527550"/>
            <a:ext cx="3886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14" name="Text Box 2054"/>
          <p:cNvSpPr txBox="1">
            <a:spLocks noChangeArrowheads="1"/>
          </p:cNvSpPr>
          <p:nvPr/>
        </p:nvSpPr>
        <p:spPr bwMode="auto">
          <a:xfrm>
            <a:off x="1905000" y="3232150"/>
            <a:ext cx="176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aseline="0"/>
              <a:t>effective OD</a:t>
            </a:r>
          </a:p>
        </p:txBody>
      </p:sp>
      <p:sp>
        <p:nvSpPr>
          <p:cNvPr id="196615" name="Text Box 2055"/>
          <p:cNvSpPr txBox="1">
            <a:spLocks noChangeArrowheads="1"/>
          </p:cNvSpPr>
          <p:nvPr/>
        </p:nvSpPr>
        <p:spPr bwMode="auto">
          <a:xfrm>
            <a:off x="4495800" y="4648200"/>
            <a:ext cx="1927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aseline="0" dirty="0"/>
              <a:t>Energy/Power</a:t>
            </a:r>
          </a:p>
        </p:txBody>
      </p:sp>
      <p:sp>
        <p:nvSpPr>
          <p:cNvPr id="196616" name="Line 2056"/>
          <p:cNvSpPr>
            <a:spLocks noChangeShapeType="1"/>
          </p:cNvSpPr>
          <p:nvPr/>
        </p:nvSpPr>
        <p:spPr bwMode="auto">
          <a:xfrm>
            <a:off x="5562600" y="3003550"/>
            <a:ext cx="0" cy="1676400"/>
          </a:xfrm>
          <a:prstGeom prst="line">
            <a:avLst/>
          </a:prstGeom>
          <a:noFill/>
          <a:ln w="12700">
            <a:solidFill>
              <a:srgbClr val="114FFB"/>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17" name="Line 2057"/>
          <p:cNvSpPr>
            <a:spLocks noChangeShapeType="1"/>
          </p:cNvSpPr>
          <p:nvPr/>
        </p:nvSpPr>
        <p:spPr bwMode="auto">
          <a:xfrm>
            <a:off x="6553200" y="3003550"/>
            <a:ext cx="0" cy="1676400"/>
          </a:xfrm>
          <a:prstGeom prst="line">
            <a:avLst/>
          </a:prstGeom>
          <a:noFill/>
          <a:ln w="12700">
            <a:solidFill>
              <a:srgbClr val="114FFB"/>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18" name="Text Box 2058"/>
          <p:cNvSpPr txBox="1">
            <a:spLocks noChangeArrowheads="1"/>
          </p:cNvSpPr>
          <p:nvPr/>
        </p:nvSpPr>
        <p:spPr bwMode="auto">
          <a:xfrm>
            <a:off x="4953000" y="2743200"/>
            <a:ext cx="1085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aseline="0" dirty="0"/>
              <a:t>saturation</a:t>
            </a:r>
          </a:p>
          <a:p>
            <a:r>
              <a:rPr lang="en-US" sz="1800" baseline="0" dirty="0"/>
              <a:t>threshold</a:t>
            </a:r>
          </a:p>
        </p:txBody>
      </p:sp>
      <p:sp>
        <p:nvSpPr>
          <p:cNvPr id="196619" name="Text Box 2059"/>
          <p:cNvSpPr txBox="1">
            <a:spLocks noChangeArrowheads="1"/>
          </p:cNvSpPr>
          <p:nvPr/>
        </p:nvSpPr>
        <p:spPr bwMode="auto">
          <a:xfrm>
            <a:off x="6096000" y="2743200"/>
            <a:ext cx="1035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aseline="0"/>
              <a:t>damage</a:t>
            </a:r>
          </a:p>
          <a:p>
            <a:pPr algn="ctr"/>
            <a:r>
              <a:rPr lang="en-US" sz="1800" baseline="0"/>
              <a:t>threshold</a:t>
            </a:r>
          </a:p>
        </p:txBody>
      </p:sp>
      <p:sp>
        <p:nvSpPr>
          <p:cNvPr id="196621" name="Line 2061"/>
          <p:cNvSpPr>
            <a:spLocks noChangeShapeType="1"/>
          </p:cNvSpPr>
          <p:nvPr/>
        </p:nvSpPr>
        <p:spPr bwMode="auto">
          <a:xfrm flipH="1">
            <a:off x="3886200" y="3384550"/>
            <a:ext cx="1676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24" name="Freeform 2064"/>
          <p:cNvSpPr>
            <a:spLocks/>
          </p:cNvSpPr>
          <p:nvPr/>
        </p:nvSpPr>
        <p:spPr bwMode="auto">
          <a:xfrm>
            <a:off x="5562600" y="3384550"/>
            <a:ext cx="990600" cy="609600"/>
          </a:xfrm>
          <a:custGeom>
            <a:avLst/>
            <a:gdLst>
              <a:gd name="T0" fmla="*/ 0 w 624"/>
              <a:gd name="T1" fmla="*/ 0 h 384"/>
              <a:gd name="T2" fmla="*/ 432 w 624"/>
              <a:gd name="T3" fmla="*/ 192 h 384"/>
              <a:gd name="T4" fmla="*/ 624 w 624"/>
              <a:gd name="T5" fmla="*/ 384 h 384"/>
            </a:gdLst>
            <a:ahLst/>
            <a:cxnLst>
              <a:cxn ang="0">
                <a:pos x="T0" y="T1"/>
              </a:cxn>
              <a:cxn ang="0">
                <a:pos x="T2" y="T3"/>
              </a:cxn>
              <a:cxn ang="0">
                <a:pos x="T4" y="T5"/>
              </a:cxn>
            </a:cxnLst>
            <a:rect l="0" t="0" r="r" b="b"/>
            <a:pathLst>
              <a:path w="624" h="384">
                <a:moveTo>
                  <a:pt x="0" y="0"/>
                </a:moveTo>
                <a:cubicBezTo>
                  <a:pt x="164" y="64"/>
                  <a:pt x="328" y="128"/>
                  <a:pt x="432" y="192"/>
                </a:cubicBezTo>
                <a:cubicBezTo>
                  <a:pt x="536" y="256"/>
                  <a:pt x="592" y="352"/>
                  <a:pt x="624" y="384"/>
                </a:cubicBez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625" name="Line 2065"/>
          <p:cNvSpPr>
            <a:spLocks noChangeShapeType="1"/>
          </p:cNvSpPr>
          <p:nvPr/>
        </p:nvSpPr>
        <p:spPr bwMode="auto">
          <a:xfrm flipV="1">
            <a:off x="6553200" y="3994150"/>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4688338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a:t>Problems with LEP</a:t>
            </a:r>
            <a:endParaRPr lang="en-US" dirty="0"/>
          </a:p>
        </p:txBody>
      </p:sp>
      <p:sp>
        <p:nvSpPr>
          <p:cNvPr id="197635" name="Rectangle 3"/>
          <p:cNvSpPr>
            <a:spLocks noGrp="1" noChangeArrowheads="1"/>
          </p:cNvSpPr>
          <p:nvPr>
            <p:ph idx="1"/>
          </p:nvPr>
        </p:nvSpPr>
        <p:spPr>
          <a:xfrm>
            <a:off x="685800" y="1752600"/>
            <a:ext cx="7772400" cy="4343400"/>
          </a:xfrm>
        </p:spPr>
        <p:txBody>
          <a:bodyPr>
            <a:normAutofit/>
          </a:bodyPr>
          <a:lstStyle/>
          <a:p>
            <a:r>
              <a:rPr lang="en-US" sz="2800" dirty="0"/>
              <a:t>Eyewear can fog up - </a:t>
            </a:r>
            <a:r>
              <a:rPr lang="en-US" sz="2800" dirty="0" err="1"/>
              <a:t>antifog</a:t>
            </a:r>
            <a:r>
              <a:rPr lang="en-US" sz="2800" dirty="0"/>
              <a:t> solutions can be used, but care must be taken to ensure solution does not change or interfere with the OD</a:t>
            </a:r>
          </a:p>
          <a:p>
            <a:r>
              <a:rPr lang="en-US" sz="2800" dirty="0"/>
              <a:t>Same for cleaning – use the included cleaning materials</a:t>
            </a:r>
          </a:p>
          <a:p>
            <a:endParaRPr lang="en-US" dirty="0"/>
          </a:p>
        </p:txBody>
      </p:sp>
    </p:spTree>
    <p:extLst>
      <p:ext uri="{BB962C8B-B14F-4D97-AF65-F5344CB8AC3E}">
        <p14:creationId xmlns:p14="http://schemas.microsoft.com/office/powerpoint/2010/main" val="16397636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normAutofit fontScale="90000"/>
          </a:bodyPr>
          <a:lstStyle/>
          <a:p>
            <a:r>
              <a:rPr lang="en-US" sz="2800" dirty="0"/>
              <a:t>Eye Protection Reduction During Visible Beam Alignment</a:t>
            </a:r>
          </a:p>
        </p:txBody>
      </p:sp>
      <p:sp>
        <p:nvSpPr>
          <p:cNvPr id="168963" name="Rectangle 3"/>
          <p:cNvSpPr>
            <a:spLocks noGrp="1" noChangeArrowheads="1"/>
          </p:cNvSpPr>
          <p:nvPr>
            <p:ph idx="1"/>
          </p:nvPr>
        </p:nvSpPr>
        <p:spPr>
          <a:xfrm>
            <a:off x="685800" y="1676400"/>
            <a:ext cx="7772400" cy="4419600"/>
          </a:xfrm>
        </p:spPr>
        <p:txBody>
          <a:bodyPr/>
          <a:lstStyle/>
          <a:p>
            <a:pPr marL="342900" indent="-342900"/>
            <a:r>
              <a:rPr lang="en-US" sz="2400" dirty="0"/>
              <a:t>NPS allows “alignment eyewear” on a case by case basis.  </a:t>
            </a:r>
          </a:p>
          <a:p>
            <a:pPr marL="342900" indent="-342900"/>
            <a:r>
              <a:rPr lang="en-US" sz="2400" dirty="0"/>
              <a:t>ANSI allows the LSSO to approve eyewear that is reduced in Optical Density by 1.4 for the visible wavelength required for alignment, for use during alignment. </a:t>
            </a:r>
          </a:p>
          <a:p>
            <a:pPr marL="342900" indent="-342900"/>
            <a:r>
              <a:rPr lang="en-US" sz="2400" dirty="0"/>
              <a:t>This must be specifically prescribed in the system SOP associated with the Custodian’s Permit.</a:t>
            </a:r>
          </a:p>
        </p:txBody>
      </p:sp>
    </p:spTree>
    <p:extLst>
      <p:ext uri="{BB962C8B-B14F-4D97-AF65-F5344CB8AC3E}">
        <p14:creationId xmlns:p14="http://schemas.microsoft.com/office/powerpoint/2010/main" val="14376773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6">
      <a:dk1>
        <a:srgbClr val="002060"/>
      </a:dk1>
      <a:lt1>
        <a:srgbClr val="FFFF00"/>
      </a:lt1>
      <a:dk2>
        <a:srgbClr val="0070C0"/>
      </a:dk2>
      <a:lt2>
        <a:srgbClr val="FFFF00"/>
      </a:lt2>
      <a:accent1>
        <a:srgbClr val="B2B200"/>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DDA31E07C937499A6829C5F55E5004" ma:contentTypeVersion="0" ma:contentTypeDescription="Create a new document." ma:contentTypeScope="" ma:versionID="9ff15c298389881fed268e8bbe978c0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98C4A8-F85B-476A-BB16-E83898FDD56F}">
  <ds:schemaRefs>
    <ds:schemaRef ds:uri="http://www.w3.org/XML/1998/namespace"/>
    <ds:schemaRef ds:uri="http://schemas.microsoft.com/office/2006/documentManagement/types"/>
    <ds:schemaRef ds:uri="http://purl.org/dc/dcmitype/"/>
    <ds:schemaRef ds:uri="http://schemas.openxmlformats.org/package/2006/metadata/core-properties"/>
    <ds:schemaRef ds:uri="http://purl.org/dc/elements/1.1/"/>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732967EA-8263-4676-94D6-B53A0320FD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EDB97C7-83BF-4AE2-BCFD-5FD114BF7C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Apex</Template>
  <TotalTime>46337888</TotalTime>
  <Pages>11</Pages>
  <Words>8039</Words>
  <Application>Microsoft Office PowerPoint</Application>
  <PresentationFormat>On-screen Show (4:3)</PresentationFormat>
  <Paragraphs>958</Paragraphs>
  <Slides>116</Slides>
  <Notes>75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116</vt:i4>
      </vt:variant>
    </vt:vector>
  </HeadingPairs>
  <TitlesOfParts>
    <vt:vector size="129" baseType="lpstr">
      <vt:lpstr>Arial</vt:lpstr>
      <vt:lpstr>Book Antiqua</vt:lpstr>
      <vt:lpstr>Cambria Math</vt:lpstr>
      <vt:lpstr>Lucida Sans</vt:lpstr>
      <vt:lpstr>Monotype Sorts</vt:lpstr>
      <vt:lpstr>Symbol</vt:lpstr>
      <vt:lpstr>Times New Roman</vt:lpstr>
      <vt:lpstr>Verdana</vt:lpstr>
      <vt:lpstr>Wingdings 2</vt:lpstr>
      <vt:lpstr>Wingdings 3</vt:lpstr>
      <vt:lpstr>Apex</vt:lpstr>
      <vt:lpstr>Designer</vt:lpstr>
      <vt:lpstr>Document</vt:lpstr>
      <vt:lpstr>Naval Postgraduate School  Laser Safety Training</vt:lpstr>
      <vt:lpstr>Purpose</vt:lpstr>
      <vt:lpstr>Overview</vt:lpstr>
      <vt:lpstr>Module One</vt:lpstr>
      <vt:lpstr>Introduction to Lasers</vt:lpstr>
      <vt:lpstr>Properties of Light</vt:lpstr>
      <vt:lpstr>Properties of Light</vt:lpstr>
      <vt:lpstr>Laser Theory and Operation</vt:lpstr>
      <vt:lpstr>Population Inversion</vt:lpstr>
      <vt:lpstr>Population Inversion</vt:lpstr>
      <vt:lpstr>Decay</vt:lpstr>
      <vt:lpstr>Energy Levels</vt:lpstr>
      <vt:lpstr>Components of a Laser</vt:lpstr>
      <vt:lpstr>Basic Laser Operation</vt:lpstr>
      <vt:lpstr>Diode Example</vt:lpstr>
      <vt:lpstr>Laser Types</vt:lpstr>
      <vt:lpstr>Beam Characteristics</vt:lpstr>
      <vt:lpstr>Lasers vs Conventional Lights</vt:lpstr>
      <vt:lpstr>Lasers vs Conventional Lights</vt:lpstr>
      <vt:lpstr>Lasers vs Conventional Lights</vt:lpstr>
      <vt:lpstr>Lasers vs Conventional Lights</vt:lpstr>
      <vt:lpstr>Two Hazard Types</vt:lpstr>
      <vt:lpstr>Beam Hazards</vt:lpstr>
      <vt:lpstr>Laser Spectrum</vt:lpstr>
      <vt:lpstr>Continuous Wave Lasers</vt:lpstr>
      <vt:lpstr>Pulsed Lasers</vt:lpstr>
      <vt:lpstr>Laser Propagation in a Medium</vt:lpstr>
      <vt:lpstr>Beam Diameter vs. Range</vt:lpstr>
      <vt:lpstr>Atmospheric Effects</vt:lpstr>
      <vt:lpstr>Light Interaction w/Materials</vt:lpstr>
      <vt:lpstr>Reflections</vt:lpstr>
      <vt:lpstr>Reflection and Transmission Coefficients</vt:lpstr>
      <vt:lpstr>Fiber Optics</vt:lpstr>
      <vt:lpstr>Module Two</vt:lpstr>
      <vt:lpstr>Definitions</vt:lpstr>
      <vt:lpstr>Definitions</vt:lpstr>
      <vt:lpstr>Definitions </vt:lpstr>
      <vt:lpstr>Definitions</vt:lpstr>
      <vt:lpstr>Definitions</vt:lpstr>
      <vt:lpstr>Definitions </vt:lpstr>
      <vt:lpstr>Nominal Hazard Zone Description</vt:lpstr>
      <vt:lpstr>Definitions </vt:lpstr>
      <vt:lpstr>Definitions </vt:lpstr>
      <vt:lpstr>Module Three</vt:lpstr>
      <vt:lpstr>First Law of Photobiology</vt:lpstr>
      <vt:lpstr>Biological Effects</vt:lpstr>
      <vt:lpstr>Laser Spectrum</vt:lpstr>
      <vt:lpstr>Biological Effects</vt:lpstr>
      <vt:lpstr>Physiological Damage Mechanisms</vt:lpstr>
      <vt:lpstr>Effects of Various Wavelengths</vt:lpstr>
      <vt:lpstr>Pathway of Laser Light in the Eye</vt:lpstr>
      <vt:lpstr>Path of Retinal Hazard Wavelengths in the Eye</vt:lpstr>
      <vt:lpstr>Photobiology of the Eye</vt:lpstr>
      <vt:lpstr>Retinal Hazard Zone</vt:lpstr>
      <vt:lpstr>Near IR</vt:lpstr>
      <vt:lpstr>Aversion Response</vt:lpstr>
      <vt:lpstr>Spectral Sensitivity of Eye</vt:lpstr>
      <vt:lpstr>UV-B, UV-C, and IR-C: Corneal Damage</vt:lpstr>
      <vt:lpstr>Corneal Damage = Pain</vt:lpstr>
      <vt:lpstr>UV and IR Skin Effects</vt:lpstr>
      <vt:lpstr>In Case of Incident</vt:lpstr>
      <vt:lpstr>Module Four</vt:lpstr>
      <vt:lpstr>Classes of Lasers</vt:lpstr>
      <vt:lpstr>Class 1 Lasers</vt:lpstr>
      <vt:lpstr>Class 1</vt:lpstr>
      <vt:lpstr>Class 1M</vt:lpstr>
      <vt:lpstr>Class 2</vt:lpstr>
      <vt:lpstr>Class 2</vt:lpstr>
      <vt:lpstr>PowerPoint Presentation</vt:lpstr>
      <vt:lpstr>PowerPoint Presentation</vt:lpstr>
      <vt:lpstr>Class 3R</vt:lpstr>
      <vt:lpstr>Class 3B</vt:lpstr>
      <vt:lpstr>Class 3B</vt:lpstr>
      <vt:lpstr>Class 4 Lasers</vt:lpstr>
      <vt:lpstr>Embedded Systems</vt:lpstr>
      <vt:lpstr>Fiber Optics and Hazard Levels</vt:lpstr>
      <vt:lpstr>Fiber Optics and Hazard Levels</vt:lpstr>
      <vt:lpstr>Policy</vt:lpstr>
      <vt:lpstr>Regulations</vt:lpstr>
      <vt:lpstr>Control Measures</vt:lpstr>
      <vt:lpstr>Engineering Controls</vt:lpstr>
      <vt:lpstr>Administrative and Procedural Controls</vt:lpstr>
      <vt:lpstr>Laser Accident Summary</vt:lpstr>
      <vt:lpstr>Laser Accident Causes</vt:lpstr>
      <vt:lpstr>Motherhood: Treat all Lasers Like Loaded Weapons</vt:lpstr>
      <vt:lpstr>Module Five</vt:lpstr>
      <vt:lpstr>Eye Protection</vt:lpstr>
      <vt:lpstr>Eye Protection</vt:lpstr>
      <vt:lpstr>Eye Protection</vt:lpstr>
      <vt:lpstr>Eye Protection</vt:lpstr>
      <vt:lpstr>Eyewear OD and Wavelength</vt:lpstr>
      <vt:lpstr>ODs Required for Optically Aided Viewing</vt:lpstr>
      <vt:lpstr>ODs Required for Optically Aided Viewing</vt:lpstr>
      <vt:lpstr>LEP</vt:lpstr>
      <vt:lpstr>LEP Motherhood</vt:lpstr>
      <vt:lpstr>Problems with LEP</vt:lpstr>
      <vt:lpstr>Problems with LEP</vt:lpstr>
      <vt:lpstr>Problems with LEP</vt:lpstr>
      <vt:lpstr>Eye Protection Reduction During Visible Beam Alignment</vt:lpstr>
      <vt:lpstr>Skin Protection</vt:lpstr>
      <vt:lpstr>Who needs Medical Surveillance</vt:lpstr>
      <vt:lpstr>Why Medical Monitoring?</vt:lpstr>
      <vt:lpstr>Medical Surveillance</vt:lpstr>
      <vt:lpstr>NPS Med Exam Scheduling</vt:lpstr>
      <vt:lpstr>Module Six</vt:lpstr>
      <vt:lpstr>Authorization</vt:lpstr>
      <vt:lpstr>Acquisition</vt:lpstr>
      <vt:lpstr>Permiting</vt:lpstr>
      <vt:lpstr>Laser Logs</vt:lpstr>
      <vt:lpstr>Laser Hazard Analysis (LHA)</vt:lpstr>
      <vt:lpstr>Operational Risk Management (ORM)</vt:lpstr>
      <vt:lpstr>Standard Operating Procedures (SOP)</vt:lpstr>
      <vt:lpstr>Outdoor Laser Use AKA Range Operations</vt:lpstr>
      <vt:lpstr>Range Certification</vt:lpstr>
      <vt:lpstr>Requirements:  New Laser at NPS</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 Hazard Evaluation</dc:title>
  <dc:creator>Sheldon Zimmerman</dc:creator>
  <cp:lastModifiedBy>Giles, Scott (CIV)</cp:lastModifiedBy>
  <cp:revision>643</cp:revision>
  <cp:lastPrinted>2011-08-23T23:12:44Z</cp:lastPrinted>
  <dcterms:created xsi:type="dcterms:W3CDTF">1995-12-11T15:40:34Z</dcterms:created>
  <dcterms:modified xsi:type="dcterms:W3CDTF">2020-08-18T16:20:11Z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Url">
    <vt:lpwstr/>
  </property>
  <property fmtid="{D5CDD505-2E9C-101B-9397-08002B2CF9AE}" pid="3" name="xd_Signature">
    <vt:bool>false</vt:bool>
  </property>
  <property fmtid="{D5CDD505-2E9C-101B-9397-08002B2CF9AE}" pid="4" name="xd_ProgID">
    <vt:lpwstr/>
  </property>
</Properties>
</file>